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7" r:id="rId2"/>
    <p:sldId id="377" r:id="rId3"/>
    <p:sldId id="378" r:id="rId4"/>
    <p:sldId id="376" r:id="rId5"/>
  </p:sldIdLst>
  <p:sldSz cx="6858000" cy="9144000" type="screen4x3"/>
  <p:notesSz cx="6889750" cy="9671050"/>
  <p:custDataLst>
    <p:tags r:id="rId8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Calibri" panose="020F0502020204030204" pitchFamily="34" charset="0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46" userDrawn="1">
          <p15:clr>
            <a:srgbClr val="A4A3A4"/>
          </p15:clr>
        </p15:guide>
        <p15:guide id="2" orient="horz" pos="3810" userDrawn="1">
          <p15:clr>
            <a:srgbClr val="A4A3A4"/>
          </p15:clr>
        </p15:guide>
        <p15:guide id="4" pos="4264" userDrawn="1">
          <p15:clr>
            <a:srgbClr val="A4A3A4"/>
          </p15:clr>
        </p15:guide>
        <p15:guide id="5" pos="3022" userDrawn="1">
          <p15:clr>
            <a:srgbClr val="A4A3A4"/>
          </p15:clr>
        </p15:guide>
        <p15:guide id="7" pos="2183" userDrawn="1">
          <p15:clr>
            <a:srgbClr val="A4A3A4"/>
          </p15:clr>
        </p15:guide>
        <p15:guide id="8" pos="5" userDrawn="1">
          <p15:clr>
            <a:srgbClr val="A4A3A4"/>
          </p15:clr>
        </p15:guide>
        <p15:guide id="9" pos="7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rk Alberto" initials="p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070D6"/>
    <a:srgbClr val="DDD2E7"/>
    <a:srgbClr val="F7F7F7"/>
    <a:srgbClr val="EBDBED"/>
    <a:srgbClr val="E8E1EF"/>
    <a:srgbClr val="315932"/>
    <a:srgbClr val="59814B"/>
    <a:srgbClr val="FFF5F4"/>
    <a:srgbClr val="FEFBDC"/>
    <a:srgbClr val="D1D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16" autoAdjust="0"/>
    <p:restoredTop sz="95388" autoAdjust="0"/>
  </p:normalViewPr>
  <p:slideViewPr>
    <p:cSldViewPr snapToGrid="0" snapToObjects="1" showGuides="1">
      <p:cViewPr>
        <p:scale>
          <a:sx n="118" d="100"/>
          <a:sy n="118" d="100"/>
        </p:scale>
        <p:origin x="1424" y="-1032"/>
      </p:cViewPr>
      <p:guideLst>
        <p:guide orient="horz" pos="3946"/>
        <p:guide orient="horz" pos="3810"/>
        <p:guide pos="4264"/>
        <p:guide pos="3022"/>
        <p:guide pos="2183"/>
        <p:guide pos="5"/>
        <p:guide pos="7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6259" cy="483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873" y="0"/>
            <a:ext cx="2986259" cy="48332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latinLnBrk="0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A2C3D0DE-9B7A-4284-A5B1-203EDFD3D410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86186"/>
            <a:ext cx="2986259" cy="483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873" y="9186186"/>
            <a:ext cx="2986259" cy="48332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latinLnBrk="0" hangingPunct="1">
              <a:defRPr kumimoji="0"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5F4710A6-1E68-4FDC-86A5-D155F17787D3}" type="slidenum">
              <a:rPr lang="en-US" altLang="ko-KR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888789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6259" cy="483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873" y="0"/>
            <a:ext cx="2986259" cy="48332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latinLnBrk="0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1C20ACF9-46F5-45D0-9F16-574F7BB666E8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25488"/>
            <a:ext cx="2720975" cy="3625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9137" y="4593865"/>
            <a:ext cx="5511477" cy="43514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 noProof="0"/>
              <a:t>Click to edit Master text styles</a:t>
            </a:r>
          </a:p>
          <a:p>
            <a:pPr lvl="1"/>
            <a:r>
              <a:rPr lang="en-US" altLang="ko-KR" noProof="0"/>
              <a:t>Second level</a:t>
            </a:r>
          </a:p>
          <a:p>
            <a:pPr lvl="2"/>
            <a:r>
              <a:rPr lang="en-US" altLang="ko-KR" noProof="0"/>
              <a:t>Third level</a:t>
            </a:r>
          </a:p>
          <a:p>
            <a:pPr lvl="3"/>
            <a:r>
              <a:rPr lang="en-US" altLang="ko-KR" noProof="0"/>
              <a:t>Fourth level</a:t>
            </a:r>
          </a:p>
          <a:p>
            <a:pPr lvl="4"/>
            <a:r>
              <a:rPr lang="en-US" altLang="ko-KR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86186"/>
            <a:ext cx="2986259" cy="483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873" y="9186186"/>
            <a:ext cx="2986259" cy="48332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latinLnBrk="0" hangingPunct="1">
              <a:defRPr kumimoji="0"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0845540-8581-4E48-BB71-406C08057642}" type="slidenum">
              <a:rPr lang="en-US" altLang="ko-KR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714576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dirty="0"/>
          </a:p>
        </p:txBody>
      </p:sp>
      <p:sp>
        <p:nvSpPr>
          <p:cNvPr id="71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9pPr>
          </a:lstStyle>
          <a:p>
            <a:fld id="{4A6FD5F1-288A-4ABF-8DEF-368C1C24EEB4}" type="slidenum">
              <a:rPr kumimoji="0" lang="en-US" altLang="ko-KR">
                <a:solidFill>
                  <a:srgbClr val="000000"/>
                </a:solidFill>
                <a:ea typeface="MS PGothic" panose="020B0600070205080204" pitchFamily="34" charset="-128"/>
              </a:rPr>
              <a:t>1</a:t>
            </a:fld>
            <a:endParaRPr kumimoji="0" lang="en-US" altLang="ko-KR" dirty="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154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845540-8581-4E48-BB71-406C08057642}" type="slidenum">
              <a:rPr lang="en-US" altLang="ko-KR" smtClean="0"/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284838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7F426-AE25-481C-B06D-886F2BA4375B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340AD-F906-4E4B-A856-45FA0D192F52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FF4C6-78ED-4130-8E78-6417F7F4B856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522EB-4470-409A-AF3C-39779AF6B7EA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A8339-5DFD-4486-8645-658B14C88A97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7B158-909C-41C9-A3A3-96DEB138951D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76772-29A6-4C16-B1E3-4AE465B524A1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7ECCA-FFB3-4F20-B2F2-CE3676E7B859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E9A38-8B63-4D3E-BC83-071BDFFE11F0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05E8A-FF7D-41C2-9310-AB700BABA33F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D7A3-37E6-41BE-AC62-B7315721A6E0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54887-CD7A-45AA-96FB-831ABC83047F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D3D87-A13F-4D62-83B9-855AFE03345F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0FA99-EEDD-4FA2-87B3-7D57626587CE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AFDBC-2AAD-462B-95ED-8718D3759D48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D8ECE-12C9-4211-8EA5-70C1A3E6F8A9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204F7-FD98-40D1-B780-F257B8730117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F6AE-FC1F-4632-8693-73532BC20BDA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03AD-29B4-43B9-B9DD-FD7375E06EC7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9CC11-D72D-4CEA-8309-88A5E0433879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2831F-A532-4347-AF68-A4CB931DB31D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B4E95-0693-4B12-A457-FE17D381F886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latinLnBrk="0" hangingPunct="1">
              <a:defRPr kumimoji="0" sz="1200">
                <a:solidFill>
                  <a:srgbClr val="898989"/>
                </a:solidFill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E0A5CCD0-D0AB-4C72-BDF8-B28342800CEA}" type="datetime1">
              <a:rPr lang="ko-KR" altLang="en-US"/>
              <a:t>2023. 12. 8.</a:t>
            </a:fld>
            <a:endParaRPr lang="en-US" altLang="ko-KR" dirty="0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latinLnBrk="0" hangingPunct="1">
              <a:defRPr kumimoji="0"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7E1DD55-7DFE-479E-97C4-1EBA0D1C514F}" type="slidenum">
              <a:rPr lang="en-US" altLang="ko-KR"/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1" fontAlgn="base" latinLnBrk="1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1" fontAlgn="base" latinLnBrk="1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latinLnBrk="1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latinLnBrk="1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latinLnBrk="1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8.png"/><Relationship Id="rId21" Type="http://schemas.openxmlformats.org/officeDocument/2006/relationships/image" Target="../media/image33.png"/><Relationship Id="rId7" Type="http://schemas.openxmlformats.org/officeDocument/2006/relationships/image" Target="../media/image21.png"/><Relationship Id="rId12" Type="http://schemas.microsoft.com/office/2007/relationships/hdphoto" Target="../media/hdphoto2.wdp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6" Type="http://schemas.microsoft.com/office/2007/relationships/hdphoto" Target="../media/hdphoto3.wdp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24" Type="http://schemas.openxmlformats.org/officeDocument/2006/relationships/image" Target="../media/image36.png"/><Relationship Id="rId5" Type="http://schemas.openxmlformats.org/officeDocument/2006/relationships/image" Target="../media/image20.png"/><Relationship Id="rId15" Type="http://schemas.openxmlformats.org/officeDocument/2006/relationships/image" Target="../media/image28.png"/><Relationship Id="rId23" Type="http://schemas.openxmlformats.org/officeDocument/2006/relationships/image" Target="../media/image35.png"/><Relationship Id="rId10" Type="http://schemas.openxmlformats.org/officeDocument/2006/relationships/image" Target="../media/image24.png"/><Relationship Id="rId19" Type="http://schemas.openxmlformats.org/officeDocument/2006/relationships/image" Target="../media/image31.tmp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Relationship Id="rId2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양쪽 모서리가 둥근 사각형 3"/>
          <p:cNvSpPr/>
          <p:nvPr/>
        </p:nvSpPr>
        <p:spPr>
          <a:xfrm rot="10800000">
            <a:off x="178151" y="1577427"/>
            <a:ext cx="1475305" cy="526466"/>
          </a:xfrm>
          <a:prstGeom prst="round2Same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050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337" r="87828" b="49196"/>
          <a:stretch/>
        </p:blipFill>
        <p:spPr bwMode="auto">
          <a:xfrm>
            <a:off x="105084" y="23881"/>
            <a:ext cx="734737" cy="86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9" r="16229" b="69241"/>
          <a:stretch>
            <a:fillRect/>
          </a:stretch>
        </p:blipFill>
        <p:spPr bwMode="auto">
          <a:xfrm>
            <a:off x="891318" y="17839"/>
            <a:ext cx="476694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4" name="Rectangle 6"/>
          <p:cNvSpPr>
            <a:spLocks noChangeArrowheads="1"/>
          </p:cNvSpPr>
          <p:nvPr/>
        </p:nvSpPr>
        <p:spPr bwMode="auto">
          <a:xfrm>
            <a:off x="0" y="-123570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9pPr>
          </a:lstStyle>
          <a:p>
            <a:endParaRPr lang="ko-KR" altLang="en-US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F725B9EE-5806-5F73-83A9-8E7E73D7F319}"/>
              </a:ext>
            </a:extLst>
          </p:cNvPr>
          <p:cNvGrpSpPr/>
          <p:nvPr/>
        </p:nvGrpSpPr>
        <p:grpSpPr>
          <a:xfrm>
            <a:off x="-286819" y="1580838"/>
            <a:ext cx="2128276" cy="496962"/>
            <a:chOff x="-909209" y="2441483"/>
            <a:chExt cx="2128276" cy="465291"/>
          </a:xfrm>
        </p:grpSpPr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-674711" y="2441483"/>
              <a:ext cx="18027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 </a:t>
              </a:r>
              <a:r>
                <a:rPr lang="en-US" altLang="ko-KR" sz="11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 </a:t>
              </a:r>
              <a:r>
                <a:rPr lang="ko-KR" altLang="en-US" sz="11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본당 신부의 사목방향</a:t>
              </a:r>
              <a:endParaRPr kumimoji="0" lang="ko-KR" altLang="en-US" sz="1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  <p:sp>
          <p:nvSpPr>
            <p:cNvPr id="32" name="TextBox 13"/>
            <p:cNvSpPr txBox="1">
              <a:spLocks noChangeArrowheads="1"/>
            </p:cNvSpPr>
            <p:nvPr/>
          </p:nvSpPr>
          <p:spPr bwMode="auto">
            <a:xfrm>
              <a:off x="-909209" y="2633020"/>
              <a:ext cx="2128276" cy="273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 dirty="0">
                  <a:latin typeface="양재인장체M" panose="02020603020101020101" pitchFamily="18" charset="-127"/>
                  <a:ea typeface="양재인장체M" panose="02020603020101020101" pitchFamily="18" charset="-127"/>
                </a:rPr>
                <a:t>  </a:t>
              </a:r>
              <a:r>
                <a:rPr lang="ko-KR" altLang="en-US" sz="12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   </a:t>
              </a:r>
              <a:r>
                <a:rPr lang="en-US" altLang="ko-KR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“</a:t>
              </a:r>
              <a:r>
                <a:rPr lang="ko-KR" altLang="en-US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 작게</a:t>
              </a:r>
              <a:r>
                <a:rPr lang="en-US" altLang="ko-KR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, </a:t>
              </a:r>
              <a:r>
                <a:rPr kumimoji="0" lang="ko-KR" altLang="en-US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낮게</a:t>
              </a:r>
              <a:r>
                <a:rPr kumimoji="0" lang="en-US" altLang="ko-KR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,</a:t>
              </a:r>
              <a:r>
                <a:rPr kumimoji="0" lang="ko-KR" altLang="en-US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 함께 </a:t>
              </a:r>
              <a:r>
                <a:rPr kumimoji="0" lang="en-US" altLang="ko-KR" sz="1300" b="1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  <a:cs typeface="12롯데마트드림Medium" panose="02020603020101020101" pitchFamily="18" charset="-127"/>
                </a:rPr>
                <a:t>”</a:t>
              </a:r>
              <a:endParaRPr kumimoji="0" lang="ko-KR" altLang="en-US" sz="13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1314771" y="7602313"/>
            <a:ext cx="2519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</a:t>
            </a:r>
            <a:endParaRPr lang="en-US" altLang="ko-KR" sz="85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138643" y="6334720"/>
            <a:ext cx="6596813" cy="2697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dist="23000" sx="1000" sy="1000" rotWithShape="0">
              <a:srgbClr val="808080"/>
            </a:outerShdw>
          </a:effec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</a:t>
            </a:r>
            <a:r>
              <a:rPr kumimoji="0" lang="ko-KR" altLang="en-US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오늘의 전례                                            입당  </a:t>
            </a:r>
            <a:r>
              <a:rPr kumimoji="0" lang="en-US" altLang="ko-KR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95       </a:t>
            </a:r>
            <a:r>
              <a:rPr kumimoji="0" lang="ko-KR" altLang="en-US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봉헌  </a:t>
            </a:r>
            <a:r>
              <a:rPr kumimoji="0" lang="en-US" altLang="ko-KR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210       </a:t>
            </a:r>
            <a:r>
              <a:rPr kumimoji="0" lang="ko-KR" altLang="en-US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성체 </a:t>
            </a:r>
            <a:r>
              <a:rPr kumimoji="0" lang="en-US" altLang="ko-KR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176,</a:t>
            </a:r>
            <a:r>
              <a:rPr kumimoji="0" lang="ko-KR" altLang="en-US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</a:t>
            </a:r>
            <a:r>
              <a:rPr kumimoji="0" lang="en-US" altLang="ko-KR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178</a:t>
            </a:r>
            <a:r>
              <a:rPr kumimoji="0" lang="ko-KR" altLang="en-US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      파견  </a:t>
            </a:r>
            <a:r>
              <a:rPr kumimoji="0" lang="en-US" altLang="ko-KR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93</a:t>
            </a:r>
            <a:r>
              <a:rPr kumimoji="0" lang="ko-KR" altLang="en-US" sz="12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                   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200255" y="6622105"/>
            <a:ext cx="6694805" cy="23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제 </a:t>
            </a:r>
            <a:r>
              <a:rPr lang="en-US" altLang="ko-KR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1</a:t>
            </a:r>
            <a:r>
              <a:rPr lang="ko-KR" altLang="en-US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독서        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이사야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40,1-5.9-11    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              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</a:t>
            </a:r>
            <a:r>
              <a:rPr lang="ko-KR" altLang="en-US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제 </a:t>
            </a:r>
            <a:r>
              <a:rPr lang="en-US" altLang="ko-KR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2</a:t>
            </a:r>
            <a:r>
              <a:rPr lang="ko-KR" altLang="en-US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독서          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2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베드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3,8-14      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      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  <a:r>
              <a:rPr lang="ko-KR" altLang="en-US" sz="950" b="1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복 음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     </a:t>
            </a:r>
            <a:r>
              <a:rPr lang="ko-KR" altLang="en-US" sz="950" dirty="0" err="1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마르</a:t>
            </a:r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  <a:r>
              <a:rPr lang="en-US" altLang="ko-KR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1,1-8</a:t>
            </a:r>
            <a:endParaRPr sz="95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7666" y="7572552"/>
            <a:ext cx="652155" cy="26972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ko-KR" altLang="en-US" sz="950" b="1" spc="300" dirty="0" err="1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화답송</a:t>
            </a:r>
            <a:endParaRPr lang="en-US" altLang="ko-KR" sz="950" b="1" spc="3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9093" y="8398776"/>
            <a:ext cx="5777177" cy="366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000"/>
              </a:lnSpc>
              <a:defRPr/>
            </a:pPr>
            <a:r>
              <a:rPr lang="ko-KR" altLang="en-US" sz="950" i="0" u="none" strike="noStrike" cap="none" spc="0" normalizeH="0" baseline="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◎ 알렐루야</a:t>
            </a:r>
            <a:r>
              <a:rPr lang="en-US" altLang="ko-KR" sz="950" i="0" u="none" strike="noStrike" cap="none" spc="0" normalizeH="0" baseline="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</a:t>
            </a:r>
          </a:p>
          <a:p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◯ 너희는 주님의 길을 마련하여라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그분의 길을 곧게 내어라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모든 사람이 하느님의 구원을 보리라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◎ </a:t>
            </a:r>
            <a:endParaRPr lang="en-US" altLang="ko-KR" sz="950" dirty="0"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69093" y="7755566"/>
            <a:ext cx="607425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○ 하느님 말씀을 나는 듣고자 </a:t>
            </a:r>
            <a:r>
              <a:rPr lang="ko-KR" altLang="en-US" sz="950" b="0" i="0" u="none" strike="noStrike" dirty="0" err="1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하노라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당신 백성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당신께 충실한 이에게 주님은 진정 평화를 말씀하신다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그분을 경외하는 이에게 구원이 가까우니 영광은 우리 땅에 </a:t>
            </a:r>
            <a:r>
              <a:rPr lang="ko-KR" altLang="en-US" sz="950" b="0" i="0" u="none" strike="noStrike" dirty="0" err="1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머물리라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◎</a:t>
            </a:r>
          </a:p>
          <a:p>
            <a:pPr algn="l" fontAlgn="base"/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○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자애와 진실이 서로 만나고 정의와 평화가 입을 맞추리라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진실이 땅에서 돋아나고 정의가 하늘에서 굽어보리라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◎</a:t>
            </a:r>
          </a:p>
          <a:p>
            <a:pPr algn="l" fontAlgn="base"/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○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주님이 복을 베푸시어 우리 땅이 열매를 내리라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정의가 그분 앞을 걸어가고 그분은 그 길로 나아가시리라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◎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78152" y="2132070"/>
            <a:ext cx="85151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주일의 말씀</a:t>
            </a:r>
          </a:p>
        </p:txBody>
      </p:sp>
      <p:cxnSp>
        <p:nvCxnSpPr>
          <p:cNvPr id="8" name="직선 연결선 7"/>
          <p:cNvCxnSpPr>
            <a:cxnSpLocks/>
          </p:cNvCxnSpPr>
          <p:nvPr/>
        </p:nvCxnSpPr>
        <p:spPr>
          <a:xfrm>
            <a:off x="244859" y="2372259"/>
            <a:ext cx="669577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dist="20000" sx="1000" sy="1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125114" y="3291980"/>
            <a:ext cx="6680200" cy="26904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endParaRPr sz="8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7666" y="6821789"/>
            <a:ext cx="686171" cy="2385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950" b="1" spc="3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입당송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8151" y="8732272"/>
            <a:ext cx="691583" cy="2385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950" b="1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영성체송</a:t>
            </a:r>
            <a:endParaRPr lang="zh-CN" altLang="en-US" sz="950" dirty="0"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</p:txBody>
      </p:sp>
      <p:pic>
        <p:nvPicPr>
          <p:cNvPr id="19" name="图片 18" descr="안드로이드큐알"/>
          <p:cNvPicPr>
            <a:picLocks noChangeAspect="1"/>
          </p:cNvPicPr>
          <p:nvPr/>
        </p:nvPicPr>
        <p:blipFill>
          <a:blip r:embed="rId6"/>
          <a:srcRect l="19616" t="19452" r="19663" b="20459"/>
          <a:stretch>
            <a:fillRect/>
          </a:stretch>
        </p:blipFill>
        <p:spPr>
          <a:xfrm>
            <a:off x="5715873" y="317891"/>
            <a:ext cx="522578" cy="56048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31310" y="106343"/>
            <a:ext cx="181343" cy="180340"/>
          </a:xfrm>
          <a:prstGeom prst="rect">
            <a:avLst/>
          </a:prstGeom>
        </p:spPr>
      </p:pic>
      <p:pic>
        <p:nvPicPr>
          <p:cNvPr id="21" name="图片 20" descr="애플 큐알"/>
          <p:cNvPicPr>
            <a:picLocks noChangeAspect="1"/>
          </p:cNvPicPr>
          <p:nvPr/>
        </p:nvPicPr>
        <p:blipFill>
          <a:blip r:embed="rId8"/>
          <a:srcRect l="19242" t="18610" r="19452" b="20787"/>
          <a:stretch>
            <a:fillRect/>
          </a:stretch>
        </p:blipFill>
        <p:spPr>
          <a:xfrm>
            <a:off x="6254432" y="302269"/>
            <a:ext cx="517208" cy="56267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285168" y="104213"/>
            <a:ext cx="174625" cy="177800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5985614" y="245346"/>
            <a:ext cx="0" cy="36667"/>
          </a:xfrm>
          <a:prstGeom prst="line">
            <a:avLst/>
          </a:prstGeom>
          <a:ln>
            <a:solidFill>
              <a:srgbClr val="95B2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flipH="1">
            <a:off x="6205774" y="104213"/>
            <a:ext cx="1" cy="177800"/>
          </a:xfrm>
          <a:prstGeom prst="line">
            <a:avLst/>
          </a:prstGeom>
          <a:ln>
            <a:solidFill>
              <a:srgbClr val="95B2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6152441" y="132654"/>
            <a:ext cx="0" cy="152052"/>
          </a:xfrm>
          <a:prstGeom prst="line">
            <a:avLst/>
          </a:prstGeom>
          <a:ln>
            <a:solidFill>
              <a:srgbClr val="95B2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89704" y="165308"/>
            <a:ext cx="376" cy="116705"/>
          </a:xfrm>
          <a:prstGeom prst="line">
            <a:avLst/>
          </a:prstGeom>
          <a:ln>
            <a:solidFill>
              <a:srgbClr val="95B2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6038123" y="208680"/>
            <a:ext cx="0" cy="73333"/>
          </a:xfrm>
          <a:prstGeom prst="line">
            <a:avLst/>
          </a:prstGeom>
          <a:ln>
            <a:solidFill>
              <a:srgbClr val="95B2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508425" y="241689"/>
            <a:ext cx="0" cy="3666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6566071" y="205022"/>
            <a:ext cx="0" cy="7333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6623153" y="160056"/>
            <a:ext cx="376" cy="11670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6677160" y="125927"/>
            <a:ext cx="0" cy="15205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6735456" y="100974"/>
            <a:ext cx="1" cy="177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FB87C810-CB23-DA60-5778-CA1A9BCEE3B2}"/>
              </a:ext>
            </a:extLst>
          </p:cNvPr>
          <p:cNvGrpSpPr/>
          <p:nvPr/>
        </p:nvGrpSpPr>
        <p:grpSpPr>
          <a:xfrm>
            <a:off x="125114" y="1157555"/>
            <a:ext cx="6706465" cy="398802"/>
            <a:chOff x="138881" y="1251575"/>
            <a:chExt cx="6692698" cy="398802"/>
          </a:xfrm>
        </p:grpSpPr>
        <p:cxnSp>
          <p:nvCxnSpPr>
            <p:cNvPr id="10" name="직선 연결선 9"/>
            <p:cNvCxnSpPr>
              <a:cxnSpLocks/>
            </p:cNvCxnSpPr>
            <p:nvPr/>
          </p:nvCxnSpPr>
          <p:spPr>
            <a:xfrm>
              <a:off x="138881" y="1474183"/>
              <a:ext cx="6596772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  <a:effectLst>
              <a:outerShdw dist="20000" sx="1000" sy="1000" rotWithShape="0">
                <a:srgbClr val="000000"/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1" name="직사각형 13"/>
            <p:cNvSpPr>
              <a:spLocks noChangeArrowheads="1"/>
            </p:cNvSpPr>
            <p:nvPr/>
          </p:nvSpPr>
          <p:spPr bwMode="auto">
            <a:xfrm>
              <a:off x="1745492" y="1436001"/>
              <a:ext cx="5086087" cy="208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kumimoji="0" lang="zh-CN" altLang="en-US" sz="750" dirty="0">
                  <a:solidFill>
                    <a:srgbClr val="000000"/>
                  </a:solidFill>
                  <a:latin typeface="simsum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各位朋友你好！此为举行肃静的弥撒，所有游客朋友们请在中间通道后面参观，谢谢合作。（举行时间为下午</a:t>
              </a:r>
              <a:r>
                <a:rPr kumimoji="0" lang="en-US" altLang="zh-CN" sz="750" dirty="0">
                  <a:solidFill>
                    <a:srgbClr val="000000"/>
                  </a:solidFill>
                  <a:latin typeface="simsum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4</a:t>
              </a:r>
              <a:r>
                <a:rPr kumimoji="0" lang="zh-CN" altLang="en-US" sz="750" dirty="0">
                  <a:solidFill>
                    <a:srgbClr val="000000"/>
                  </a:solidFill>
                  <a:latin typeface="simsum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点至</a:t>
              </a:r>
              <a:r>
                <a:rPr kumimoji="0" lang="en-US" altLang="zh-CN" sz="750" dirty="0">
                  <a:solidFill>
                    <a:srgbClr val="000000"/>
                  </a:solidFill>
                  <a:latin typeface="simsum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5</a:t>
              </a:r>
              <a:r>
                <a:rPr kumimoji="0" lang="zh-CN" altLang="en-US" sz="750" dirty="0">
                  <a:solidFill>
                    <a:srgbClr val="000000"/>
                  </a:solidFill>
                  <a:latin typeface="simsum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点）</a:t>
              </a:r>
              <a:endParaRPr kumimoji="0" lang="ko-KR" altLang="en-US" sz="750" dirty="0">
                <a:solidFill>
                  <a:srgbClr val="000000"/>
                </a:solidFill>
                <a:latin typeface="simsum"/>
                <a:ea typeface="조선일보명조" panose="02030304000000000000" pitchFamily="18" charset="-127"/>
                <a:cs typeface="조선일보명조" panose="02030304000000000000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91810" y="1251575"/>
              <a:ext cx="6619875" cy="142240"/>
            </a:xfrm>
            <a:prstGeom prst="rect">
              <a:avLst/>
            </a:prstGeom>
            <a:noFill/>
          </p:spPr>
          <p:txBody>
            <a:bodyPr>
              <a:noAutofit/>
            </a:bodyPr>
            <a:lstStyle/>
            <a:p>
              <a:pPr algn="just">
                <a:lnSpc>
                  <a:spcPts val="1200"/>
                </a:lnSpc>
                <a:defRPr/>
              </a:pP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발행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: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천주교 광저우 한인 공동체 홍보위원회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/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주임 신부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: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류주화 시몬 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/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주일 미사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: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매주 토요일 오후 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4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시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,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일요일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 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저녁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 7</a:t>
              </a:r>
              <a:r>
                <a:rPr kumimoji="0" lang="ko-KR" altLang="en-US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시 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[</a:t>
              </a:r>
              <a:r>
                <a:rPr kumimoji="0" lang="zh-CN" altLang="en-US" sz="750" dirty="0">
                  <a:solidFill>
                    <a:prstClr val="black"/>
                  </a:solidFill>
                  <a:latin typeface="SimSun" panose="02010600030101010101" pitchFamily="2" charset="-122"/>
                  <a:ea typeface="SimSun" panose="02010600030101010101" pitchFamily="2" charset="-122"/>
                  <a:cs typeface="조선일보명조" panose="02030304000000000000" pitchFamily="18" charset="-127"/>
                </a:rPr>
                <a:t>一德中路 旧部前 </a:t>
              </a:r>
              <a:r>
                <a:rPr kumimoji="0" lang="en-US" altLang="zh-CN" sz="750" dirty="0">
                  <a:solidFill>
                    <a:prstClr val="black"/>
                  </a:solidFill>
                  <a:latin typeface="SimSun" panose="02010600030101010101" pitchFamily="2" charset="-122"/>
                  <a:ea typeface="SimSun" panose="02010600030101010101" pitchFamily="2" charset="-122"/>
                  <a:cs typeface="조선일보명조" panose="02030304000000000000" pitchFamily="18" charset="-127"/>
                </a:rPr>
                <a:t>56</a:t>
              </a:r>
              <a:r>
                <a:rPr kumimoji="0" lang="zh-CN" altLang="en-US" sz="750" dirty="0">
                  <a:solidFill>
                    <a:prstClr val="black"/>
                  </a:solidFill>
                  <a:latin typeface="SimSun" panose="02010600030101010101" pitchFamily="2" charset="-122"/>
                  <a:ea typeface="SimSun" panose="02010600030101010101" pitchFamily="2" charset="-122"/>
                  <a:cs typeface="조선일보명조" panose="02030304000000000000" pitchFamily="18" charset="-127"/>
                </a:rPr>
                <a:t>号 石室教堂</a:t>
              </a:r>
              <a:r>
                <a:rPr kumimoji="0" lang="en-US" altLang="ko-KR" sz="750" dirty="0">
                  <a:solidFill>
                    <a:prstClr val="black"/>
                  </a:solidFill>
                  <a:latin typeface="조선일보명조" panose="02030304000000000000" pitchFamily="18" charset="-127"/>
                  <a:ea typeface="조선일보명조" panose="02030304000000000000" pitchFamily="18" charset="-127"/>
                  <a:cs typeface="조선일보명조" panose="02030304000000000000" pitchFamily="18" charset="-127"/>
                </a:rPr>
                <a:t>]    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C2E1905-8F73-12F0-7FEC-201C24A89B5B}"/>
                </a:ext>
              </a:extLst>
            </p:cNvPr>
            <p:cNvSpPr txBox="1"/>
            <p:nvPr/>
          </p:nvSpPr>
          <p:spPr>
            <a:xfrm>
              <a:off x="205901" y="1442628"/>
              <a:ext cx="1438864" cy="2077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ko-KR" sz="750" dirty="0">
                  <a:solidFill>
                    <a:prstClr val="black"/>
                  </a:solidFill>
                  <a:latin typeface="ChosunilboNM" panose="02030304000000000000" pitchFamily="18" charset="-128"/>
                  <a:ea typeface="ChosunilboNM" panose="02030304000000000000" pitchFamily="18" charset="-128"/>
                  <a:cs typeface="ChosunilboNM" panose="02030304000000000000" pitchFamily="18" charset="-128"/>
                </a:rPr>
                <a:t>http://cafe.daum.net/gzkcc</a:t>
              </a:r>
              <a:r>
                <a:rPr kumimoji="0" lang="ko-KR" altLang="en-US" sz="750" dirty="0">
                  <a:solidFill>
                    <a:prstClr val="white"/>
                  </a:solidFill>
                  <a:latin typeface="ChosunilboNM" panose="02030304000000000000" pitchFamily="18" charset="-128"/>
                  <a:ea typeface="ChosunilboNM" panose="02030304000000000000" pitchFamily="18" charset="-128"/>
                  <a:cs typeface="ChosunilboNM" panose="02030304000000000000" pitchFamily="18" charset="-128"/>
                </a:rPr>
                <a:t> </a:t>
              </a:r>
              <a:endParaRPr lang="ko-KR" altLang="en-US" sz="75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endParaRPr>
            </a:p>
          </p:txBody>
        </p:sp>
      </p:grp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5EE57751-24BB-A8AF-1E59-437E97AC2B60}"/>
              </a:ext>
            </a:extLst>
          </p:cNvPr>
          <p:cNvSpPr/>
          <p:nvPr/>
        </p:nvSpPr>
        <p:spPr>
          <a:xfrm>
            <a:off x="115877" y="932661"/>
            <a:ext cx="6653223" cy="2579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대림 제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2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주일                                                                        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2023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년 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12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월 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10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일 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(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나해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)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 제 </a:t>
            </a:r>
            <a:r>
              <a:rPr lang="en-US" altLang="ko-KR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1010</a:t>
            </a:r>
            <a:r>
              <a:rPr lang="ko-KR" altLang="en-US" sz="1200" b="1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ChosunilboNM" panose="02030304000000000000" pitchFamily="18" charset="-128"/>
              </a:rPr>
              <a:t>호</a:t>
            </a:r>
            <a:endParaRPr kumimoji="1" lang="ko-KR" altLang="en-US" sz="1200" b="1" dirty="0">
              <a:latin typeface="12LotteMartDreamMedium" panose="02020603020101020101" pitchFamily="18" charset="-127"/>
              <a:ea typeface="12LotteMartDreamMedium" panose="02020603020101020101" pitchFamily="18" charset="-127"/>
              <a:cs typeface="ChosunilboNM" panose="02030304000000000000" pitchFamily="18" charset="-128"/>
            </a:endParaRPr>
          </a:p>
        </p:txBody>
      </p:sp>
      <p:sp>
        <p:nvSpPr>
          <p:cNvPr id="56" name="양쪽 모서리가 둥근 사각형 3">
            <a:extLst>
              <a:ext uri="{FF2B5EF4-FFF2-40B4-BE49-F238E27FC236}">
                <a16:creationId xmlns:a16="http://schemas.microsoft.com/office/drawing/2014/main" id="{FA22B826-E8DD-9898-83D9-D6BFD0F0EC29}"/>
              </a:ext>
            </a:extLst>
          </p:cNvPr>
          <p:cNvSpPr/>
          <p:nvPr/>
        </p:nvSpPr>
        <p:spPr>
          <a:xfrm rot="10800000">
            <a:off x="5768109" y="1575680"/>
            <a:ext cx="1003530" cy="512651"/>
          </a:xfrm>
          <a:prstGeom prst="round2SameRect">
            <a:avLst/>
          </a:prstGeom>
          <a:solidFill>
            <a:srgbClr val="3E723F"/>
          </a:solidFill>
          <a:ln w="9525">
            <a:solidFill>
              <a:schemeClr val="accent5">
                <a:lumMod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5696742" y="1620629"/>
            <a:ext cx="1146264" cy="46501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rPr>
              <a:t>지난주</a:t>
            </a:r>
            <a:r>
              <a:rPr lang="en-US" altLang="ko-KR" sz="10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rPr>
              <a:t> </a:t>
            </a:r>
            <a:r>
              <a:rPr lang="ko-KR" altLang="en-US" sz="10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rPr>
              <a:t>미사참례</a:t>
            </a:r>
            <a:endParaRPr lang="en-US" altLang="ko-KR" sz="1000" b="1" dirty="0">
              <a:solidFill>
                <a:schemeClr val="bg1"/>
              </a:solidFill>
              <a:latin typeface="12롯데마트드림Medium" panose="02020603020101020101" pitchFamily="18" charset="-127"/>
              <a:ea typeface="12롯데마트드림Medium" panose="02020603020101020101" pitchFamily="18" charset="-127"/>
              <a:cs typeface="12롯데마트드림Medium" panose="02020603020101020101" pitchFamily="18" charset="-127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b="1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rPr>
              <a:t>101</a:t>
            </a:r>
            <a:r>
              <a:rPr lang="ko-KR" altLang="en-US" sz="1000" dirty="0">
                <a:solidFill>
                  <a:schemeClr val="bg1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rPr>
              <a:t>명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97B286E-7BEE-6666-7B52-F8A4CD87D2C2}"/>
              </a:ext>
            </a:extLst>
          </p:cNvPr>
          <p:cNvSpPr txBox="1"/>
          <p:nvPr/>
        </p:nvSpPr>
        <p:spPr>
          <a:xfrm>
            <a:off x="104153" y="8388245"/>
            <a:ext cx="789443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950" b="1" i="0" u="none" strike="noStrike" cap="none" spc="0" normalizeH="0" baseline="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복음환호송</a:t>
            </a:r>
            <a:endParaRPr lang="ko-KR" altLang="en-US" sz="950" dirty="0"/>
          </a:p>
        </p:txBody>
      </p:sp>
      <p:sp>
        <p:nvSpPr>
          <p:cNvPr id="5" name="직사각형 4"/>
          <p:cNvSpPr/>
          <p:nvPr/>
        </p:nvSpPr>
        <p:spPr>
          <a:xfrm>
            <a:off x="890088" y="672765"/>
            <a:ext cx="4768177" cy="191294"/>
          </a:xfrm>
          <a:prstGeom prst="rect">
            <a:avLst/>
          </a:prstGeom>
          <a:solidFill>
            <a:srgbClr val="B01C20"/>
          </a:solidFill>
          <a:ln>
            <a:solidFill>
              <a:srgbClr val="D52228"/>
            </a:solidFill>
          </a:ln>
          <a:effectLst>
            <a:outerShdw dist="23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+ 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고해성사 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: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오후 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3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시 반부터   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+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유아세례 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: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매월 셋째주 토요일 오후 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3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시 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[</a:t>
            </a:r>
            <a:r>
              <a:rPr lang="ko-KR" altLang="en-US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매월 첫째주까지 구역장에게 신청</a:t>
            </a:r>
            <a:r>
              <a:rPr lang="en-US" altLang="ko-KR" sz="8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]</a:t>
            </a:r>
            <a:endParaRPr lang="ko-KR" altLang="en-US" sz="800" dirty="0"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</p:txBody>
      </p:sp>
      <p:cxnSp>
        <p:nvCxnSpPr>
          <p:cNvPr id="86" name="직선 연결선[R] 85">
            <a:extLst>
              <a:ext uri="{FF2B5EF4-FFF2-40B4-BE49-F238E27FC236}">
                <a16:creationId xmlns:a16="http://schemas.microsoft.com/office/drawing/2014/main" id="{1874EDC0-2276-82E5-EA98-023FD8125ED6}"/>
              </a:ext>
            </a:extLst>
          </p:cNvPr>
          <p:cNvCxnSpPr/>
          <p:nvPr/>
        </p:nvCxnSpPr>
        <p:spPr>
          <a:xfrm>
            <a:off x="731248" y="851359"/>
            <a:ext cx="46071" cy="0"/>
          </a:xfrm>
          <a:prstGeom prst="line">
            <a:avLst/>
          </a:prstGeom>
          <a:ln>
            <a:solidFill>
              <a:srgbClr val="DA0D0A"/>
            </a:solidFill>
          </a:ln>
          <a:effectLst>
            <a:outerShdw dist="20000" sx="1000" sy="1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양쪽 모서리가 둥근 사각형 35">
            <a:extLst>
              <a:ext uri="{FF2B5EF4-FFF2-40B4-BE49-F238E27FC236}">
                <a16:creationId xmlns:a16="http://schemas.microsoft.com/office/drawing/2014/main" id="{0E18D110-98F8-80CA-685A-97257F3757DD}"/>
              </a:ext>
            </a:extLst>
          </p:cNvPr>
          <p:cNvSpPr/>
          <p:nvPr/>
        </p:nvSpPr>
        <p:spPr>
          <a:xfrm>
            <a:off x="1690255" y="1569720"/>
            <a:ext cx="4041056" cy="518614"/>
          </a:xfrm>
          <a:prstGeom prst="round2SameRect">
            <a:avLst/>
          </a:prstGeom>
          <a:solidFill>
            <a:srgbClr val="F5F6F0"/>
          </a:solidFill>
          <a:ln w="9525">
            <a:solidFill>
              <a:schemeClr val="accent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altLang="ko-KR" sz="1000" b="1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12</a:t>
            </a:r>
            <a:r>
              <a:rPr lang="ko-KR" altLang="en-US" sz="1000" b="1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월 교황님 기도지향 </a:t>
            </a:r>
            <a:r>
              <a:rPr lang="en-US" altLang="ko-KR" sz="1000" b="1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:  </a:t>
            </a:r>
            <a:r>
              <a:rPr lang="ko-KR" altLang="en-US" sz="1000" b="1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장애를 지닌 이</a:t>
            </a:r>
            <a:endParaRPr lang="en-US" altLang="ko-KR" sz="1000" b="1" dirty="0">
              <a:solidFill>
                <a:schemeClr val="tx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  <a:sym typeface="+mn-ea"/>
            </a:endParaRPr>
          </a:p>
          <a:p>
            <a:pPr algn="ctr">
              <a:lnSpc>
                <a:spcPct val="100000"/>
              </a:lnSpc>
            </a:pPr>
            <a:r>
              <a:rPr lang="ko-KR" altLang="en-US" sz="1000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사회가 장애를 지닌 이들에게 관심을 기울이고</a:t>
            </a:r>
            <a:r>
              <a:rPr lang="en-US" altLang="ko-KR" sz="1000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제도들이 이들의 적극적 참여를 존중하는 통합 프로그램을 제공하도록 기도합시다</a:t>
            </a:r>
            <a:r>
              <a:rPr lang="en-US" altLang="ko-KR" sz="1000" dirty="0">
                <a:solidFill>
                  <a:schemeClr val="tx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  <a:sym typeface="+mn-ea"/>
              </a:rPr>
              <a:t>.</a:t>
            </a:r>
            <a:endParaRPr lang="en-US" altLang="ko-KR" sz="900" dirty="0">
              <a:solidFill>
                <a:schemeClr val="tx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  <a:sym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71DF42A-F8B5-60C9-0C8A-F45EA30BD49E}"/>
              </a:ext>
            </a:extLst>
          </p:cNvPr>
          <p:cNvSpPr/>
          <p:nvPr/>
        </p:nvSpPr>
        <p:spPr>
          <a:xfrm>
            <a:off x="434034" y="7545324"/>
            <a:ext cx="70051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     </a:t>
            </a:r>
            <a:r>
              <a:rPr lang="ko-KR" altLang="en-US" sz="900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  </a:t>
            </a:r>
            <a:r>
              <a:rPr lang="ko-KR" altLang="en-US" sz="1000" b="1" dirty="0"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◎  주    님   저   희    에   게      자    비   와   구    원   을    베   풀    어     주소서</a:t>
            </a:r>
            <a:endParaRPr lang="ko-KR" altLang="en-US" sz="980" dirty="0"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75766" y="8733208"/>
            <a:ext cx="5972716" cy="23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예루살렘아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일어나 높은 곳에 서서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하느님 </a:t>
            </a:r>
            <a:r>
              <a:rPr lang="ko-KR" altLang="en-US" sz="950" dirty="0" err="1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에게서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너에게 오는 기쁨을 바라보아라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 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38645" y="6332360"/>
            <a:ext cx="6596812" cy="269049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직사각형 58"/>
          <p:cNvSpPr/>
          <p:nvPr/>
        </p:nvSpPr>
        <p:spPr>
          <a:xfrm>
            <a:off x="762741" y="7003724"/>
            <a:ext cx="5972716" cy="23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5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971DF42A-F8B5-60C9-0C8A-F45EA30BD49E}"/>
              </a:ext>
            </a:extLst>
          </p:cNvPr>
          <p:cNvSpPr/>
          <p:nvPr/>
        </p:nvSpPr>
        <p:spPr>
          <a:xfrm>
            <a:off x="882073" y="6819767"/>
            <a:ext cx="5860719" cy="23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보라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시온 백성아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주님이 민족들을 구원하러 오신다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주님의 우렁찬 목소리를 듣고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너희 마음은 기쁨에 넘치리라</a:t>
            </a:r>
            <a:r>
              <a:rPr lang="en-US" altLang="ko-KR" sz="950" b="0" i="0" u="none" strike="noStrike" dirty="0">
                <a:solidFill>
                  <a:srgbClr val="212931"/>
                </a:solidFill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</a:t>
            </a:r>
            <a:endParaRPr lang="ko-KR" altLang="en-US" sz="950" dirty="0"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C48748-2035-121A-23C9-377F1AF7C90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8899"/>
          <a:stretch/>
        </p:blipFill>
        <p:spPr>
          <a:xfrm>
            <a:off x="530751" y="7052502"/>
            <a:ext cx="5521370" cy="4999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6B5A1D-9102-5E96-5815-86357E126358}"/>
              </a:ext>
            </a:extLst>
          </p:cNvPr>
          <p:cNvSpPr txBox="1"/>
          <p:nvPr/>
        </p:nvSpPr>
        <p:spPr>
          <a:xfrm>
            <a:off x="73010" y="3127784"/>
            <a:ext cx="6604150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횡단보도를 사이에 두고 두 모자가 서 있습니다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그들 사이로 허리가 굽은 할머니 한 분이 허름한 옷을 입고 폐지를 실은 손수레를 밀며 힘겹게 그들 사이를 지나가고 있었습니다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한 아이의 엄마는 자신의 아이에게 이렇게 말합니다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“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아들아 너는 저런 사람이 되지 않기 위해서 열심히 공부해야 </a:t>
            </a:r>
            <a:r>
              <a:rPr lang="ko-KR" altLang="en-US" sz="950" dirty="0" err="1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한단다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.”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건너편 엄마는 자신의 아이에게 이렇게 말합니다 “아들아 너는 어려운 사람들을 돕기 위해 공부해야 </a:t>
            </a:r>
            <a:r>
              <a:rPr lang="ko-KR" altLang="en-US" sz="950" dirty="0" err="1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한단다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.”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같은 할머니를 바라보는 두 사람의 시선이 같지 않음을 우리는 알 수 있습니다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 </a:t>
            </a:r>
          </a:p>
          <a:p>
            <a:pPr algn="just"/>
            <a:endParaRPr lang="en-US" altLang="ko-KR" sz="950" dirty="0">
              <a:effectLst/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  <a:p>
            <a:pPr algn="just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교회는 오늘을 인권 주일로 지내며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하느님 모습으로 창조된 인간의 존엄성을 가르치고 있습니다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즉 인간은 하느님의 모상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(Imago Dei)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그 자체로 존엄한 존재라는 것입니다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</a:t>
            </a:r>
          </a:p>
          <a:p>
            <a:pPr algn="just"/>
            <a:endParaRPr lang="en-US" altLang="ko-KR" sz="950" dirty="0">
              <a:effectLst/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  <a:p>
            <a:pPr algn="just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오늘 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1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독서에서 하느님께서는 이사야 예언자를 통하여 유배 중인 이스라엘 백성에게 위로를 전하십니다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당신께 죄를 지어 유배라는 시련의 시기를 보내고 있는 이스라엘이 자신들의 고향으로 돌아가리라는 기쁨과 희망으로 살아갈 수 있도록 이끄십니다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 </a:t>
            </a:r>
          </a:p>
          <a:p>
            <a:pPr algn="just"/>
            <a:endParaRPr lang="en-US" altLang="ko-KR" sz="950" dirty="0">
              <a:effectLst/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  <a:p>
            <a:pPr algn="just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오늘 복음에서 세례자 요한은 세상의 시선을 따라가는 길에서 곧 오실 예수님을 맞이하기 위해 회개의 삶을 살아갈 것을 이야기합니다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세례자 요한이 이야기하는 회개의 삶은 세상의 가치로 인간을 바라보는 시선에서 돌아서서 하느님께서 인간을 바라보시는 시선으로 변화되는 삶을 의미합니다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하느님으로부터 창조된 인간의 존엄성을 인정하고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세상의 불의한 가치에 의해 그 존엄성이 훼손되지 않도록 힘쓰는 삶을 의미합니다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</a:t>
            </a:r>
          </a:p>
          <a:p>
            <a:pPr algn="just"/>
            <a:endParaRPr lang="en-US" altLang="ko-KR" sz="950" dirty="0">
              <a:effectLst/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  <a:p>
            <a:pPr algn="just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하느님의 인간에 대한 사랑은 세상이 말하는 재력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권력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지위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외모 등에 의해 주어지는 것이 아니라 하느님의 모습대로 창조된 인간이기에 이루어지는 것입니다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하느님 보시기에 부족한 우리에게 위로와 사랑을 전하시는 하느님의 뜻은 우리 역시 하느님의 도구로 이 세상에서 인간의 존엄성마저 잃고 살아가는 이들을 위해 작은 도움이라도 베풀며 살아가라는 것입니다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 </a:t>
            </a:r>
          </a:p>
          <a:p>
            <a:pPr algn="just"/>
            <a:endParaRPr lang="en-US" altLang="ko-KR" sz="950" dirty="0">
              <a:effectLst/>
              <a:latin typeface="ChosunilboNM" panose="02030304000000000000" pitchFamily="18" charset="-128"/>
              <a:ea typeface="ChosunilboNM" panose="02030304000000000000" pitchFamily="18" charset="-128"/>
              <a:cs typeface="ChosunilboNM" panose="02030304000000000000" pitchFamily="18" charset="-128"/>
            </a:endParaRPr>
          </a:p>
          <a:p>
            <a:pPr algn="just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곧 오실 아기 예수님을 기다리며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, </a:t>
            </a:r>
            <a:r>
              <a:rPr lang="ko-KR" altLang="en-US" sz="950" dirty="0" err="1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소외받는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이들을 기억하고 기도하며 살아가는 우리가 되도록 합시다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.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DF2B2D-7CCF-A5BB-F709-E56AE39436C6}"/>
              </a:ext>
            </a:extLst>
          </p:cNvPr>
          <p:cNvSpPr txBox="1"/>
          <p:nvPr/>
        </p:nvSpPr>
        <p:spPr>
          <a:xfrm>
            <a:off x="1723725" y="2419614"/>
            <a:ext cx="38679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30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하느님의 모습대로 창조되었기에 </a:t>
            </a:r>
          </a:p>
          <a:p>
            <a:pPr algn="ctr"/>
            <a:r>
              <a:rPr lang="ko-KR" altLang="en-US" sz="130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소중한 우리</a:t>
            </a:r>
          </a:p>
        </p:txBody>
      </p:sp>
      <p:pic>
        <p:nvPicPr>
          <p:cNvPr id="36" name="그림 35" descr="인간의 얼굴, 사람, 턱, 이마이(가) 표시된 사진&#10;&#10;자동 생성된 설명">
            <a:extLst>
              <a:ext uri="{FF2B5EF4-FFF2-40B4-BE49-F238E27FC236}">
                <a16:creationId xmlns:a16="http://schemas.microsoft.com/office/drawing/2014/main" id="{0FE735ED-73D0-25D8-202D-7A40E95BF3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8943" y="2276130"/>
            <a:ext cx="664210" cy="85704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197A979-81B4-8EA6-D115-7111EFCF96F8}"/>
              </a:ext>
            </a:extLst>
          </p:cNvPr>
          <p:cNvSpPr txBox="1"/>
          <p:nvPr/>
        </p:nvSpPr>
        <p:spPr>
          <a:xfrm>
            <a:off x="2117702" y="2897958"/>
            <a:ext cx="3867912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건천성당 주임 </a:t>
            </a:r>
            <a:r>
              <a:rPr lang="en-US" altLang="ko-KR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| 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안동욱 </a:t>
            </a:r>
            <a:r>
              <a:rPr lang="ko-KR" altLang="en-US" sz="950" dirty="0" err="1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마태오</a:t>
            </a:r>
            <a:r>
              <a:rPr lang="ko-KR" altLang="en-US" sz="950" dirty="0">
                <a:effectLst/>
                <a:latin typeface="ChosunilboNM" panose="02030304000000000000" pitchFamily="18" charset="-128"/>
                <a:ea typeface="ChosunilboNM" panose="02030304000000000000" pitchFamily="18" charset="-128"/>
                <a:cs typeface="ChosunilboNM" panose="02030304000000000000" pitchFamily="18" charset="-128"/>
              </a:rPr>
              <a:t> 신부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12">
            <a:extLst>
              <a:ext uri="{FF2B5EF4-FFF2-40B4-BE49-F238E27FC236}">
                <a16:creationId xmlns:a16="http://schemas.microsoft.com/office/drawing/2014/main" id="{6456D690-3BE2-1D30-568A-CB3C070A0703}"/>
              </a:ext>
            </a:extLst>
          </p:cNvPr>
          <p:cNvCxnSpPr>
            <a:cxnSpLocks/>
          </p:cNvCxnSpPr>
          <p:nvPr/>
        </p:nvCxnSpPr>
        <p:spPr>
          <a:xfrm>
            <a:off x="0" y="323472"/>
            <a:ext cx="6665202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-57351" y="-11050"/>
            <a:ext cx="1396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ko-KR" altLang="en-US" sz="1500" b="1" spc="30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공동체소식</a:t>
            </a:r>
            <a:r>
              <a:rPr lang="ko-KR" altLang="en-US" sz="1300" b="1" spc="30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1300" b="1" spc="30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12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099056-FA23-E82D-0A33-A5DB7DBCD982}"/>
              </a:ext>
            </a:extLst>
          </p:cNvPr>
          <p:cNvSpPr txBox="1"/>
          <p:nvPr/>
        </p:nvSpPr>
        <p:spPr>
          <a:xfrm>
            <a:off x="244306" y="2561321"/>
            <a:ext cx="6428929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&lt;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꾸리아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연차 총 친목회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&gt;</a:t>
            </a:r>
          </a:p>
          <a:p>
            <a:pPr algn="ct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12월 8일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원죄없이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잉태되신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동정마리아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대축일을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전후해서 실시하는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연차총친목회를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12월 3일 백운산으로 다녀왔습니다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.</a:t>
            </a:r>
            <a:endParaRPr lang="ko-KR" altLang="en-US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pPr algn="ct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단원들간 친목을 위한 행사에 가족들이 참여해 더욱더 뜻깊은 행사가 되었고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, 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성모님의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은총받는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레지오단원들이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되기를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~</a:t>
            </a:r>
            <a:endParaRPr lang="ko-KR" altLang="en-US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</p:txBody>
      </p:sp>
      <p:pic>
        <p:nvPicPr>
          <p:cNvPr id="21" name="그림 20" descr="나무, 야외, 의류, 사람이(가) 표시된 사진&#10;&#10;자동 생성된 설명">
            <a:extLst>
              <a:ext uri="{FF2B5EF4-FFF2-40B4-BE49-F238E27FC236}">
                <a16:creationId xmlns:a16="http://schemas.microsoft.com/office/drawing/2014/main" id="{34D85EF8-37BB-56A6-2049-8AE963156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94" y="462352"/>
            <a:ext cx="2821973" cy="2117306"/>
          </a:xfrm>
          <a:prstGeom prst="rect">
            <a:avLst/>
          </a:prstGeom>
        </p:spPr>
      </p:pic>
      <p:pic>
        <p:nvPicPr>
          <p:cNvPr id="23" name="그림 22" descr="의류, 나무, 사람, 야외이(가) 표시된 사진&#10;&#10;자동 생성된 설명">
            <a:extLst>
              <a:ext uri="{FF2B5EF4-FFF2-40B4-BE49-F238E27FC236}">
                <a16:creationId xmlns:a16="http://schemas.microsoft.com/office/drawing/2014/main" id="{78192ACF-3513-6918-E139-83D657698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924" y="450931"/>
            <a:ext cx="2656028" cy="1992799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99C07B00-63FD-DE27-3400-F4E5A9905777}"/>
              </a:ext>
            </a:extLst>
          </p:cNvPr>
          <p:cNvSpPr/>
          <p:nvPr/>
        </p:nvSpPr>
        <p:spPr>
          <a:xfrm>
            <a:off x="5354190" y="-8657"/>
            <a:ext cx="312953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대림  제 </a:t>
            </a:r>
            <a:r>
              <a:rPr lang="en-US" altLang="ko-KR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2</a:t>
            </a:r>
            <a:r>
              <a:rPr lang="ko-KR" altLang="en-US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주일</a:t>
            </a:r>
            <a:endParaRPr lang="en-US" altLang="ko-KR" sz="1500" b="1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41FC83D9-F3AC-B0E6-72DC-971F087506AE}"/>
              </a:ext>
            </a:extLst>
          </p:cNvPr>
          <p:cNvGrpSpPr/>
          <p:nvPr/>
        </p:nvGrpSpPr>
        <p:grpSpPr>
          <a:xfrm rot="192392">
            <a:off x="-221126" y="3173051"/>
            <a:ext cx="4284715" cy="2694492"/>
            <a:chOff x="-395067" y="3204101"/>
            <a:chExt cx="4366260" cy="2745772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435D469-D3DC-CEAE-A31C-9F0699CEF470}"/>
                </a:ext>
              </a:extLst>
            </p:cNvPr>
            <p:cNvSpPr/>
            <p:nvPr/>
          </p:nvSpPr>
          <p:spPr>
            <a:xfrm>
              <a:off x="271785" y="3204101"/>
              <a:ext cx="3017497" cy="274577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25" name="그림 24" descr="하늘, 야외, 의류, 사람이(가) 표시된 사진&#10;&#10;자동 생성된 설명">
              <a:extLst>
                <a:ext uri="{FF2B5EF4-FFF2-40B4-BE49-F238E27FC236}">
                  <a16:creationId xmlns:a16="http://schemas.microsoft.com/office/drawing/2014/main" id="{CB8725AC-812A-18B8-E6CE-745BD4B8D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9809" y="3355183"/>
              <a:ext cx="2696509" cy="205204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ECFDDC-F62A-D2B1-3519-CD9E32B0508C}"/>
                </a:ext>
              </a:extLst>
            </p:cNvPr>
            <p:cNvSpPr txBox="1"/>
            <p:nvPr/>
          </p:nvSpPr>
          <p:spPr>
            <a:xfrm>
              <a:off x="-395067" y="5423799"/>
              <a:ext cx="43662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Nanum GgocNaeEum" panose="02000503000000000000" pitchFamily="2" charset="-127"/>
                  <a:ea typeface="Nanum GgocNaeEum" panose="02000503000000000000" pitchFamily="2" charset="-127"/>
                </a:rPr>
                <a:t>교우 분들의 기도와 함께 햇살 좋은 하늘을 즐기며 </a:t>
              </a:r>
              <a:endParaRPr lang="en-US" altLang="ko-KR" sz="1200" dirty="0">
                <a:latin typeface="Nanum GgocNaeEum" panose="02000503000000000000" pitchFamily="2" charset="-127"/>
                <a:ea typeface="Nanum GgocNaeEum" panose="02000503000000000000" pitchFamily="2" charset="-127"/>
              </a:endParaRPr>
            </a:p>
            <a:p>
              <a:pPr algn="ctr"/>
              <a:r>
                <a:rPr lang="ko-KR" altLang="en-US" sz="1200" dirty="0">
                  <a:latin typeface="Nanum GgocNaeEum" panose="02000503000000000000" pitchFamily="2" charset="-127"/>
                  <a:ea typeface="Nanum GgocNaeEum" panose="02000503000000000000" pitchFamily="2" charset="-127"/>
                </a:rPr>
                <a:t>주일학교 친구들과 행복한 가을 소풍 다녀왔습니다</a:t>
              </a:r>
              <a:r>
                <a:rPr lang="en-US" altLang="ko-KR" sz="1200" dirty="0">
                  <a:latin typeface="Nanum GgocNaeEum" panose="02000503000000000000" pitchFamily="2" charset="-127"/>
                  <a:ea typeface="Nanum GgocNaeEum" panose="02000503000000000000" pitchFamily="2" charset="-127"/>
                </a:rPr>
                <a:t>.</a:t>
              </a:r>
              <a:r>
                <a:rPr lang="ko-KR" altLang="en-US" sz="1200" dirty="0">
                  <a:latin typeface="Nanum GgocNaeEum" panose="02000503000000000000" pitchFamily="2" charset="-127"/>
                  <a:ea typeface="Nanum GgocNaeEum" panose="02000503000000000000" pitchFamily="2" charset="-127"/>
                </a:rPr>
                <a:t> </a:t>
              </a:r>
              <a:endParaRPr lang="en-US" altLang="ko-KR" sz="1200" dirty="0">
                <a:latin typeface="Nanum GgocNaeEum" panose="02000503000000000000" pitchFamily="2" charset="-127"/>
                <a:ea typeface="Nanum GgocNaeEum" panose="02000503000000000000" pitchFamily="2" charset="-127"/>
              </a:endParaRPr>
            </a:p>
          </p:txBody>
        </p:sp>
      </p:grpSp>
      <p:pic>
        <p:nvPicPr>
          <p:cNvPr id="43" name="그림 42" descr="의류, 사람, 건물, 야외이(가) 표시된 사진&#10;&#10;자동 생성된 설명">
            <a:extLst>
              <a:ext uri="{FF2B5EF4-FFF2-40B4-BE49-F238E27FC236}">
                <a16:creationId xmlns:a16="http://schemas.microsoft.com/office/drawing/2014/main" id="{11381AE8-D34A-2E4D-1E24-7028B0B273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6816">
            <a:off x="3464442" y="6181581"/>
            <a:ext cx="2943153" cy="2207365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BECC36FF-C8BA-97EC-B989-485CDA6C5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13685">
            <a:off x="421868" y="6157090"/>
            <a:ext cx="2927093" cy="219532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CCCFD0D-392E-580D-8512-2C3CF070E8C5}"/>
              </a:ext>
            </a:extLst>
          </p:cNvPr>
          <p:cNvSpPr txBox="1"/>
          <p:nvPr/>
        </p:nvSpPr>
        <p:spPr>
          <a:xfrm>
            <a:off x="315116" y="8409510"/>
            <a:ext cx="62125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&lt;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석실성당 부제 서품식 및 수녀님들 서원미사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&gt;</a:t>
            </a:r>
          </a:p>
          <a:p>
            <a:pPr algn="ctr"/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12/7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일  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陈安立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요셉 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孟永帅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바오로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두분의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부제서품식이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있었습니다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.</a:t>
            </a:r>
          </a:p>
          <a:p>
            <a:pPr algn="ctr"/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12/8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일 수녀님들의 서원미사가 있었습니다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. 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유기서원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(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罗燕芬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),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종신서원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(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宋会敏</a:t>
            </a:r>
            <a:r>
              <a:rPr lang="en-US" altLang="ko-KR" sz="950" dirty="0">
                <a:latin typeface="Heiti TC Medium" pitchFamily="2" charset="-128"/>
                <a:ea typeface="Heiti TC Medium" pitchFamily="2" charset="-128"/>
              </a:rPr>
              <a:t>,</a:t>
            </a:r>
            <a:r>
              <a:rPr lang="ko-KR" altLang="en-US" sz="950" dirty="0">
                <a:latin typeface="Heiti TC Medium" pitchFamily="2" charset="-128"/>
                <a:ea typeface="Heiti TC Medium" pitchFamily="2" charset="-128"/>
              </a:rPr>
              <a:t> 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黄琦茎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),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수녀입교식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(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陈少敏</a:t>
            </a:r>
            <a:r>
              <a:rPr lang="en-US" altLang="ko-KR" sz="950" dirty="0">
                <a:latin typeface="Heiti TC Medium" pitchFamily="2" charset="-128"/>
                <a:ea typeface="Heiti TC Medium" pitchFamily="2" charset="-128"/>
              </a:rPr>
              <a:t>,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李雪婷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)</a:t>
            </a:r>
          </a:p>
          <a:p>
            <a:pPr algn="ctr"/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서품받으신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부제님과  수녀님들을 위하여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미사중에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기도해 주십시요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.</a:t>
            </a:r>
            <a:endParaRPr lang="ko-KR" altLang="en-US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1F0F0EC7-0DC9-658C-1A72-4C402F44D8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4924" y="3585691"/>
            <a:ext cx="2932390" cy="2340481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DAACFA7E-2F83-DFD2-2594-B456AE020235}"/>
              </a:ext>
            </a:extLst>
          </p:cNvPr>
          <p:cNvSpPr txBox="1"/>
          <p:nvPr/>
        </p:nvSpPr>
        <p:spPr>
          <a:xfrm>
            <a:off x="3474428" y="3074606"/>
            <a:ext cx="3069387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&lt;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성탄 축하 공연 “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너끼여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” 마감 안내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&gt;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</a:t>
            </a:r>
          </a:p>
          <a:p>
            <a:pPr algn="ct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오늘까지 “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너끼여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” 신청을 마감합니다. </a:t>
            </a:r>
          </a:p>
          <a:p>
            <a:pPr algn="ct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신청을 망설이고 계셨다면 오늘 안에 꼭 신청하세요~!</a:t>
            </a:r>
          </a:p>
        </p:txBody>
      </p:sp>
      <p:sp>
        <p:nvSpPr>
          <p:cNvPr id="60" name="액자 59">
            <a:extLst>
              <a:ext uri="{FF2B5EF4-FFF2-40B4-BE49-F238E27FC236}">
                <a16:creationId xmlns:a16="http://schemas.microsoft.com/office/drawing/2014/main" id="{12C3C965-AC16-DE8C-DD27-4C7DA26EEA9E}"/>
              </a:ext>
            </a:extLst>
          </p:cNvPr>
          <p:cNvSpPr/>
          <p:nvPr/>
        </p:nvSpPr>
        <p:spPr>
          <a:xfrm rot="21597941">
            <a:off x="3462383" y="415462"/>
            <a:ext cx="2854754" cy="2102504"/>
          </a:xfrm>
          <a:prstGeom prst="frame">
            <a:avLst>
              <a:gd name="adj1" fmla="val 645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61" name="액자 60">
            <a:extLst>
              <a:ext uri="{FF2B5EF4-FFF2-40B4-BE49-F238E27FC236}">
                <a16:creationId xmlns:a16="http://schemas.microsoft.com/office/drawing/2014/main" id="{E98D3210-4B2D-6FBB-2324-6D74813D403B}"/>
              </a:ext>
            </a:extLst>
          </p:cNvPr>
          <p:cNvSpPr/>
          <p:nvPr/>
        </p:nvSpPr>
        <p:spPr>
          <a:xfrm rot="21411626">
            <a:off x="345523" y="6116455"/>
            <a:ext cx="3052848" cy="2289283"/>
          </a:xfrm>
          <a:prstGeom prst="frame">
            <a:avLst>
              <a:gd name="adj1" fmla="val 375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pic>
        <p:nvPicPr>
          <p:cNvPr id="63" name="그래픽 62" descr="양초 단색으로 채워진">
            <a:extLst>
              <a:ext uri="{FF2B5EF4-FFF2-40B4-BE49-F238E27FC236}">
                <a16:creationId xmlns:a16="http://schemas.microsoft.com/office/drawing/2014/main" id="{C88D5AAF-0555-D4DB-A00F-B158D6CB5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34717" y="2889094"/>
            <a:ext cx="167560" cy="16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96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1">
            <a:extLst>
              <a:ext uri="{FF2B5EF4-FFF2-40B4-BE49-F238E27FC236}">
                <a16:creationId xmlns:a16="http://schemas.microsoft.com/office/drawing/2014/main" id="{157BD5F3-7CF4-EF6E-67D8-D95B11F61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6054232"/>
            <a:ext cx="3303587" cy="3008413"/>
          </a:xfrm>
          <a:prstGeom prst="roundRect">
            <a:avLst>
              <a:gd name="adj" fmla="val 1980"/>
            </a:avLst>
          </a:prstGeom>
          <a:solidFill>
            <a:srgbClr val="FEF4EC"/>
          </a:solidFill>
          <a:ln w="9525">
            <a:noFill/>
            <a:round/>
          </a:ln>
          <a:effectLst/>
        </p:spPr>
        <p:txBody>
          <a:bodyPr anchor="ctr"/>
          <a:lstStyle/>
          <a:p>
            <a:pPr algn="ctr">
              <a:defRPr/>
            </a:pPr>
            <a:endParaRPr kumimoji="0" lang="en-US" altLang="ko-KR" sz="1000" dirty="0">
              <a:solidFill>
                <a:srgbClr val="000000"/>
              </a:solidFill>
              <a:latin typeface="조선일보명조" panose="02030304000000000000" pitchFamily="18" charset="-127"/>
              <a:ea typeface="조선일보명조" panose="02030304000000000000" pitchFamily="18" charset="-127"/>
            </a:endParaRPr>
          </a:p>
        </p:txBody>
      </p:sp>
      <p:sp>
        <p:nvSpPr>
          <p:cNvPr id="41" name="Rounded Rectangle 1">
            <a:extLst>
              <a:ext uri="{FF2B5EF4-FFF2-40B4-BE49-F238E27FC236}">
                <a16:creationId xmlns:a16="http://schemas.microsoft.com/office/drawing/2014/main" id="{157BD5F3-7CF4-EF6E-67D8-D95B11F61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71" y="6056480"/>
            <a:ext cx="3330777" cy="3006165"/>
          </a:xfrm>
          <a:prstGeom prst="roundRect">
            <a:avLst>
              <a:gd name="adj" fmla="val 198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round/>
          </a:ln>
          <a:effectLst/>
        </p:spPr>
        <p:txBody>
          <a:bodyPr anchor="ctr"/>
          <a:lstStyle/>
          <a:p>
            <a:pPr algn="ctr">
              <a:defRPr/>
            </a:pPr>
            <a:endParaRPr kumimoji="0" lang="en-US" altLang="ko-KR" sz="1000" dirty="0">
              <a:solidFill>
                <a:srgbClr val="000000"/>
              </a:solidFill>
              <a:latin typeface="조선일보명조" panose="02030304000000000000" pitchFamily="18" charset="-127"/>
              <a:ea typeface="조선일보명조" panose="02030304000000000000" pitchFamily="18" charset="-127"/>
            </a:endParaRPr>
          </a:p>
        </p:txBody>
      </p:sp>
      <p:sp>
        <p:nvSpPr>
          <p:cNvPr id="33" name="텍스트 개체 틀 3">
            <a:extLst>
              <a:ext uri="{FF2B5EF4-FFF2-40B4-BE49-F238E27FC236}">
                <a16:creationId xmlns:a16="http://schemas.microsoft.com/office/drawing/2014/main" id="{E3028AD6-FA0C-F72E-FE01-9A1213BFBFCF}"/>
              </a:ext>
            </a:extLst>
          </p:cNvPr>
          <p:cNvSpPr txBox="1"/>
          <p:nvPr/>
        </p:nvSpPr>
        <p:spPr>
          <a:xfrm>
            <a:off x="307189" y="6550571"/>
            <a:ext cx="3411976" cy="21652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○ 마리아와 요셉에게 순종하시며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가정생활을 거룩하게 하신 예수님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저희 가정을 거룩하게 하시고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저희가 성가정을 본받아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주님의 뜻을 따라 살게 하소서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● 가정생활의 자랑이며 모범이신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성모 마리아와 성 요셉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,</a:t>
            </a: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저희 집안을 위하여 빌어주시어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모든 가족이 건강하고 행복하게 하시며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언제나 주님을 섬기고 이웃을 사랑하며 살다가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주님의 은총으로 영원한 천상 가정에 들게하소서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</a:p>
          <a:p>
            <a:pPr marL="0" indent="0" algn="just"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932298" y="6161033"/>
            <a:ext cx="1863625" cy="32083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r>
              <a:rPr kumimoji="0" lang="ko-KR" altLang="en-US" sz="1300" b="1" spc="300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sym typeface="+mn-ea"/>
              </a:rPr>
              <a:t>가정을 위한 기도 </a:t>
            </a:r>
            <a:endParaRPr kumimoji="0" lang="en-US" altLang="ko-KR" sz="1300" b="1" spc="300" dirty="0">
              <a:solidFill>
                <a:srgbClr val="000000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  <a:sym typeface="+mn-ea"/>
            </a:endParaRPr>
          </a:p>
        </p:txBody>
      </p:sp>
      <p:sp>
        <p:nvSpPr>
          <p:cNvPr id="37" name="제목 1"/>
          <p:cNvSpPr txBox="1"/>
          <p:nvPr/>
        </p:nvSpPr>
        <p:spPr bwMode="auto">
          <a:xfrm>
            <a:off x="5058344" y="6341101"/>
            <a:ext cx="2475569" cy="275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4572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9144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13716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18288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lnSpc>
                <a:spcPts val="1300"/>
              </a:lnSpc>
            </a:pP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○ 천주의 성모님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,  </a:t>
            </a:r>
          </a:p>
          <a:p>
            <a:pPr algn="l">
              <a:lnSpc>
                <a:spcPts val="1300"/>
              </a:lnSpc>
            </a:pP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저희를 위하여 빌어주시어</a:t>
            </a:r>
          </a:p>
          <a:p>
            <a:pPr algn="l">
              <a:lnSpc>
                <a:spcPts val="1300"/>
              </a:lnSpc>
            </a:pP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● 그리스도께서 약속하신 </a:t>
            </a:r>
            <a:endParaRPr lang="en-US" altLang="ko-KR" sz="10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>
              <a:lnSpc>
                <a:spcPts val="1300"/>
              </a:lnSpc>
            </a:pP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영원한 생명을 얻게 하소서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</a:p>
          <a:p>
            <a:pPr algn="l"/>
            <a:endParaRPr lang="en-US" altLang="ko-KR" sz="5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╋ 기도합시다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</a:p>
          <a:p>
            <a:pPr algn="l"/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하느님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,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천사의 아룀으로</a:t>
            </a:r>
          </a:p>
          <a:p>
            <a:pPr algn="l"/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성자께서 사람이 되심을 </a:t>
            </a:r>
            <a:endParaRPr lang="en-US" altLang="ko-KR" sz="10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알았으니 성자의 수난과 </a:t>
            </a:r>
            <a:endParaRPr lang="en-US" altLang="ko-KR" sz="10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십자가로 부활의 영광에 </a:t>
            </a:r>
            <a:endParaRPr lang="en-US" altLang="ko-KR" sz="10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이르는 은총을</a:t>
            </a:r>
          </a:p>
          <a:p>
            <a:pPr algn="l"/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저희에게 내려주소서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</a:p>
          <a:p>
            <a:pPr algn="l"/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우리 주 그리스도를 </a:t>
            </a:r>
            <a:endParaRPr lang="en-US" altLang="ko-KR" sz="10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통하여 비나이다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  <a:endParaRPr lang="ko-KR" altLang="en-US" sz="10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endParaRPr lang="en-US" altLang="ko-KR" sz="500" dirty="0"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l"/>
            <a:r>
              <a:rPr lang="ko-KR" alt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◎  아멘</a:t>
            </a:r>
            <a:r>
              <a:rPr lang="en-US" altLang="ko-KR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</a:p>
        </p:txBody>
      </p:sp>
      <p:sp>
        <p:nvSpPr>
          <p:cNvPr id="38" name="텍스트 개체 틀 3"/>
          <p:cNvSpPr txBox="1"/>
          <p:nvPr/>
        </p:nvSpPr>
        <p:spPr>
          <a:xfrm>
            <a:off x="3583910" y="6528285"/>
            <a:ext cx="1614457" cy="265984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latinLnBrk="1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1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○ 주님의 천사가 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마리아께 아뢰니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● 성령으로 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잉태하셨나이다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&lt;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성모송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&gt;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endParaRPr kumimoji="0" lang="en-US" altLang="ko-KR" sz="5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○ “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주님의 종이오니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● 그대로 제게 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이루어지소서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!”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&lt;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성모송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&gt;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endParaRPr kumimoji="0" lang="en-US" altLang="ko-KR" sz="5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○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이에 말씀이 </a:t>
            </a:r>
            <a:endParaRPr kumimoji="0" lang="en-US" altLang="ko-KR" sz="1000" dirty="0">
              <a:solidFill>
                <a:prstClr val="black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사람이 되시어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● 저희 가운데 계시나이다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</a:t>
            </a:r>
          </a:p>
          <a:p>
            <a:pPr marL="0" indent="0" algn="just">
              <a:lnSpc>
                <a:spcPts val="1000"/>
              </a:lnSpc>
              <a:buNone/>
              <a:defRPr/>
            </a:pP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&lt;</a:t>
            </a:r>
            <a:r>
              <a:rPr kumimoji="0" lang="ko-KR" altLang="en-US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성모송</a:t>
            </a:r>
            <a:r>
              <a:rPr kumimoji="0" lang="en-US" altLang="ko-KR" sz="1000" dirty="0">
                <a:solidFill>
                  <a:prstClr val="black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&gt;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D5716695-74FA-1FFF-3626-5726CCC88B98}"/>
              </a:ext>
            </a:extLst>
          </p:cNvPr>
          <p:cNvSpPr txBox="1"/>
          <p:nvPr/>
        </p:nvSpPr>
        <p:spPr bwMode="auto">
          <a:xfrm>
            <a:off x="3478162" y="6138875"/>
            <a:ext cx="3119066" cy="32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4572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9144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13716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1828800" algn="ctr" defTabSz="457200" rtl="0" eaLnBrk="1" fontAlgn="base" latinLnBrk="1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ko-KR" altLang="en-US" sz="1300" b="1" spc="3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삼종기도</a:t>
            </a:r>
            <a:endParaRPr kumimoji="0" lang="ko-KR" altLang="en-US" sz="1300" b="1" spc="300" dirty="0">
              <a:solidFill>
                <a:schemeClr val="accent1">
                  <a:lumMod val="75000"/>
                </a:schemeClr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pic>
        <p:nvPicPr>
          <p:cNvPr id="5" name="그림 4" descr="텍스트, 스크린샷, 폰트, 운영 체제이(가) 표시된 사진&#10;&#10;자동 생성된 설명">
            <a:extLst>
              <a:ext uri="{FF2B5EF4-FFF2-40B4-BE49-F238E27FC236}">
                <a16:creationId xmlns:a16="http://schemas.microsoft.com/office/drawing/2014/main" id="{856113B2-D5D9-86E7-6057-F2B1ED592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7" r="1297" b="3966"/>
          <a:stretch/>
        </p:blipFill>
        <p:spPr>
          <a:xfrm>
            <a:off x="119871" y="358059"/>
            <a:ext cx="6649230" cy="411436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1988F82-D51B-FAED-C81C-9C3721A4D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2" y="4528409"/>
            <a:ext cx="6704552" cy="1464925"/>
          </a:xfrm>
          <a:prstGeom prst="rect">
            <a:avLst/>
          </a:prstGeom>
        </p:spPr>
      </p:pic>
      <p:cxnSp>
        <p:nvCxnSpPr>
          <p:cNvPr id="10" name="직선 연결선 12">
            <a:extLst>
              <a:ext uri="{FF2B5EF4-FFF2-40B4-BE49-F238E27FC236}">
                <a16:creationId xmlns:a16="http://schemas.microsoft.com/office/drawing/2014/main" id="{40618AD2-7536-A2E2-32A7-6288FC68F2BB}"/>
              </a:ext>
            </a:extLst>
          </p:cNvPr>
          <p:cNvCxnSpPr>
            <a:cxnSpLocks/>
          </p:cNvCxnSpPr>
          <p:nvPr/>
        </p:nvCxnSpPr>
        <p:spPr>
          <a:xfrm>
            <a:off x="0" y="323472"/>
            <a:ext cx="6665202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C66B5AC-5699-DE4B-4747-9A0ED1899DE8}"/>
              </a:ext>
            </a:extLst>
          </p:cNvPr>
          <p:cNvSpPr/>
          <p:nvPr/>
        </p:nvSpPr>
        <p:spPr>
          <a:xfrm>
            <a:off x="5354190" y="-8657"/>
            <a:ext cx="312953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대림  제 </a:t>
            </a:r>
            <a:r>
              <a:rPr lang="en-US" altLang="ko-KR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2</a:t>
            </a:r>
            <a:r>
              <a:rPr lang="ko-KR" altLang="en-US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주일</a:t>
            </a:r>
            <a:endParaRPr lang="en-US" altLang="ko-KR" sz="1500" b="1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953411E-6143-593F-7502-CF4EB60D7562}"/>
              </a:ext>
            </a:extLst>
          </p:cNvPr>
          <p:cNvSpPr/>
          <p:nvPr/>
        </p:nvSpPr>
        <p:spPr>
          <a:xfrm>
            <a:off x="-57351" y="-11050"/>
            <a:ext cx="1396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ko-KR" altLang="en-US" sz="1500" b="1" spc="30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공지사항</a:t>
            </a:r>
            <a:r>
              <a:rPr lang="ko-KR" altLang="en-US" sz="1300" b="1" spc="30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1300" b="1" spc="30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12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787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3517399" y="393046"/>
            <a:ext cx="3170558" cy="1102205"/>
          </a:xfrm>
          <a:prstGeom prst="round2DiagRect">
            <a:avLst/>
          </a:prstGeom>
          <a:solidFill>
            <a:srgbClr val="F7F7F7"/>
          </a:solidFill>
          <a:ln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3"/>
          <a:srcRect l="68436" t="14274" r="10083" b="65193"/>
          <a:stretch/>
        </p:blipFill>
        <p:spPr>
          <a:xfrm>
            <a:off x="5550540" y="466342"/>
            <a:ext cx="1006691" cy="943795"/>
          </a:xfrm>
          <a:prstGeom prst="rect">
            <a:avLst/>
          </a:prstGeom>
          <a:ln w="28575">
            <a:noFill/>
          </a:ln>
        </p:spPr>
      </p:pic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682361"/>
              </p:ext>
            </p:extLst>
          </p:nvPr>
        </p:nvGraphicFramePr>
        <p:xfrm>
          <a:off x="59738" y="4863200"/>
          <a:ext cx="4982235" cy="10745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1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0942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1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engXian" panose="02010600030101010101" pitchFamily="2" charset="-122"/>
                        <a:ea typeface="조선일보명조" pitchFamily="18" charset="-127"/>
                        <a:cs typeface="조선일보명조" pitchFamily="18" charset="-127"/>
                      </a:endParaRPr>
                    </a:p>
                    <a:p>
                      <a:pPr marL="0" marR="0" lvl="0" indent="0" algn="ctr" defTabSz="457200" rtl="0" eaLnBrk="1" fontAlgn="auto" latinLnBrk="1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강민경 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발레리아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김도기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아우구스티노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김은숙 아가다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김영태 요셉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engXian" panose="02010600030101010101" pitchFamily="2" charset="-122"/>
                        <a:ea typeface="조선일보명조" pitchFamily="18" charset="-127"/>
                        <a:cs typeface="조선일보명조" pitchFamily="18" charset="-127"/>
                      </a:endParaRPr>
                    </a:p>
                    <a:p>
                      <a:pPr marL="0" marR="0" lvl="0" indent="0" algn="ctr" defTabSz="457200" rtl="0" eaLnBrk="1" fontAlgn="auto" latinLnBrk="1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이효우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아폴로니아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주인성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시몬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 최승호 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engXian" panose="02010600030101010101" pitchFamily="2" charset="-122"/>
                          <a:ea typeface="조선일보명조" pitchFamily="18" charset="-127"/>
                          <a:cs typeface="조선일보명조" pitchFamily="18" charset="-127"/>
                        </a:rPr>
                        <a:t>마르티노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engXian" panose="02010600030101010101" pitchFamily="2" charset="-122"/>
                        <a:ea typeface="조선일보명조" pitchFamily="18" charset="-127"/>
                        <a:cs typeface="조선일보명조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조선일보명조" pitchFamily="18" charset="-127"/>
                        <a:ea typeface="조선일보명조" pitchFamily="18" charset="-127"/>
                        <a:cs typeface="조선일보명조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-50" baseline="0" dirty="0">
                          <a:solidFill>
                            <a:schemeClr val="tx1"/>
                          </a:solidFill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납부 방법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None/>
                      </a:pPr>
                      <a:r>
                        <a:rPr lang="en-US" altLang="ko-KR" sz="900" spc="-40" dirty="0">
                          <a:solidFill>
                            <a:schemeClr val="tx1"/>
                          </a:solidFill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  1. </a:t>
                      </a:r>
                      <a:r>
                        <a:rPr lang="ko-KR" altLang="en-US" sz="900" spc="-40" dirty="0">
                          <a:solidFill>
                            <a:schemeClr val="tx1"/>
                          </a:solidFill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미사 전 현금 납부 </a:t>
                      </a:r>
                      <a:endParaRPr lang="en-US" altLang="ko-KR" sz="900" spc="-40" dirty="0">
                        <a:solidFill>
                          <a:schemeClr val="tx1"/>
                        </a:solidFill>
                        <a:latin typeface="조선일보명조" pitchFamily="18" charset="-127"/>
                        <a:ea typeface="조선일보명조" pitchFamily="18" charset="-127"/>
                        <a:cs typeface="조선일보명조" pitchFamily="18" charset="-127"/>
                      </a:endParaRPr>
                    </a:p>
                    <a:p>
                      <a:pPr marL="228600" indent="-228600" algn="ctr" latinLnBrk="1">
                        <a:buNone/>
                      </a:pPr>
                      <a:r>
                        <a:rPr lang="en-US" altLang="ko-KR" sz="900" spc="-40" dirty="0">
                          <a:solidFill>
                            <a:schemeClr val="tx1"/>
                          </a:solidFill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- </a:t>
                      </a:r>
                      <a:r>
                        <a:rPr lang="ko-KR" altLang="en-US" sz="900" spc="-40" dirty="0">
                          <a:solidFill>
                            <a:schemeClr val="tx1"/>
                          </a:solidFill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성당 입구 재무데스크</a:t>
                      </a:r>
                      <a:endParaRPr lang="en-US" altLang="ko-KR" sz="900" spc="-40" dirty="0">
                        <a:solidFill>
                          <a:schemeClr val="tx1"/>
                        </a:solidFill>
                        <a:latin typeface="조선일보명조" pitchFamily="18" charset="-127"/>
                        <a:ea typeface="조선일보명조" pitchFamily="18" charset="-127"/>
                        <a:cs typeface="조선일보명조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2. </a:t>
                      </a:r>
                      <a:r>
                        <a:rPr lang="ko-KR" altLang="en-US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위챗페이 납부 </a:t>
                      </a:r>
                      <a:r>
                        <a:rPr lang="en-US" altLang="ko-KR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ID   akim1231(</a:t>
                      </a:r>
                      <a:r>
                        <a:rPr lang="ko-KR" altLang="en-US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김은숙 아가다</a:t>
                      </a:r>
                      <a:r>
                        <a:rPr lang="en-US" altLang="ko-KR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) </a:t>
                      </a:r>
                    </a:p>
                    <a:p>
                      <a:pPr algn="ctr" latinLnBrk="1"/>
                      <a:r>
                        <a:rPr lang="en-US" altLang="ko-KR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/</a:t>
                      </a:r>
                      <a:r>
                        <a:rPr lang="en-US" altLang="ko-KR" sz="900" spc="0" baseline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  </a:t>
                      </a:r>
                      <a:r>
                        <a:rPr lang="en-US" altLang="ko-KR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thea721219(</a:t>
                      </a:r>
                      <a:r>
                        <a:rPr lang="ko-KR" altLang="en-US" sz="900" spc="0" baseline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전은욱 테아</a:t>
                      </a:r>
                      <a:r>
                        <a:rPr lang="en-US" altLang="ko-KR" sz="900" spc="0" dirty="0">
                          <a:latin typeface="조선일보명조" pitchFamily="18" charset="-127"/>
                          <a:ea typeface="조선일보명조" pitchFamily="18" charset="-127"/>
                          <a:cs typeface="조선일보명조" pitchFamily="18" charset="-127"/>
                        </a:rPr>
                        <a:t>)</a:t>
                      </a:r>
                      <a:endParaRPr lang="ko-KR" altLang="en-US" sz="900" spc="0" dirty="0">
                        <a:latin typeface="조선일보명조" pitchFamily="18" charset="-127"/>
                        <a:ea typeface="조선일보명조" pitchFamily="18" charset="-127"/>
                        <a:cs typeface="조선일보명조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5" name="그림 8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941" y="6257038"/>
            <a:ext cx="450016" cy="44767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636" t="65162" r="8039" b="1389"/>
          <a:stretch>
            <a:fillRect/>
          </a:stretch>
        </p:blipFill>
        <p:spPr>
          <a:xfrm>
            <a:off x="5120294" y="5646889"/>
            <a:ext cx="1547338" cy="514443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19458" y="7003563"/>
            <a:ext cx="1568723" cy="5386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-</a:t>
            </a:r>
            <a:r>
              <a: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법인설립</a:t>
            </a:r>
            <a:r>
              <a: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/</a:t>
            </a:r>
            <a:r>
              <a: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홍콩 법인설립 서비스</a:t>
            </a:r>
            <a:endParaRPr kumimoji="0" lang="en-US" altLang="ko-KR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으뜸돋움MR" panose="02000503000000020003" pitchFamily="2" charset="-127"/>
              <a:ea typeface="으뜸돋움MR" panose="02000503000000020003" pitchFamily="2" charset="-127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-</a:t>
            </a:r>
            <a:r>
              <a: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법률자문</a:t>
            </a:r>
            <a:r>
              <a:rPr kumimoji="0" lang="en-US" altLang="ko-KR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/</a:t>
            </a:r>
            <a:r>
              <a:rPr kumimoji="0" lang="ko-KR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세무회계 서비스</a:t>
            </a:r>
            <a:endParaRPr kumimoji="0" lang="en-US" altLang="ko-KR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으뜸돋움MR" panose="02000503000000020003" pitchFamily="2" charset="-127"/>
              <a:ea typeface="으뜸돋움MR" panose="02000503000000020003" pitchFamily="2" charset="-127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-</a:t>
            </a:r>
            <a:r>
              <a:rPr kumimoji="0" lang="ko-KR" altLang="en-US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법인관리 서비스</a:t>
            </a:r>
            <a:r>
              <a:rPr kumimoji="0" lang="en-US" altLang="ko-KR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/</a:t>
            </a:r>
            <a:r>
              <a:rPr kumimoji="0" lang="ko-KR" altLang="en-US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으뜸돋움MR" panose="02000503000000020003" pitchFamily="2" charset="-127"/>
                <a:ea typeface="으뜸돋움MR" panose="02000503000000020003" pitchFamily="2" charset="-127"/>
                <a:cs typeface="+mn-cs"/>
              </a:rPr>
              <a:t>韓</a:t>
            </a:r>
            <a:r>
              <a:rPr kumimoji="0" lang="ko-KR" altLang="en-US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〮中</a:t>
            </a:r>
            <a:r>
              <a:rPr kumimoji="0" lang="en-US" altLang="ko-KR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6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中〮韓 전문 번역 서비스</a:t>
            </a:r>
            <a:endParaRPr kumimoji="0" lang="en-US" altLang="ko-KR" sz="600" b="0" i="0" u="none" strike="noStrike" kern="1200" cap="none" spc="-8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300" b="0" i="0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7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이민재 베드로 </a:t>
            </a:r>
            <a:r>
              <a:rPr kumimoji="0" lang="en-US" altLang="ko-KR" sz="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136-8228-8114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" t="7138" r="63713" b="47860"/>
          <a:stretch>
            <a:fillRect/>
          </a:stretch>
        </p:blipFill>
        <p:spPr bwMode="auto">
          <a:xfrm>
            <a:off x="1761710" y="6282784"/>
            <a:ext cx="5219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822" y="7723690"/>
            <a:ext cx="1302558" cy="491991"/>
          </a:xfrm>
          <a:prstGeom prst="rect">
            <a:avLst/>
          </a:prstGeom>
        </p:spPr>
      </p:pic>
      <p:sp>
        <p:nvSpPr>
          <p:cNvPr id="10" name="TextBox 22"/>
          <p:cNvSpPr txBox="1">
            <a:spLocks noChangeArrowheads="1"/>
          </p:cNvSpPr>
          <p:nvPr/>
        </p:nvSpPr>
        <p:spPr bwMode="auto">
          <a:xfrm>
            <a:off x="1666929" y="8358637"/>
            <a:ext cx="1706213" cy="750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kumimoji="0" lang="ko-KR" altLang="en-US" sz="800" b="1" dirty="0">
                <a:solidFill>
                  <a:srgbClr val="000000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상담 전화 </a:t>
            </a:r>
            <a:r>
              <a:rPr kumimoji="0" lang="en-US" altLang="ko-KR" sz="800" b="1" dirty="0">
                <a:solidFill>
                  <a:srgbClr val="000000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 185 2007 0880</a:t>
            </a:r>
          </a:p>
          <a:p>
            <a:pPr algn="ctr">
              <a:lnSpc>
                <a:spcPct val="120000"/>
              </a:lnSpc>
              <a:defRPr/>
            </a:pPr>
            <a:r>
              <a:rPr kumimoji="0" lang="zh-CN" altLang="en-US" sz="7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广州市白云区同和广州大道北</a:t>
            </a:r>
            <a:endParaRPr kumimoji="0" lang="en-US" altLang="zh-CN" sz="700" dirty="0">
              <a:solidFill>
                <a:srgbClr val="000000"/>
              </a:solidFill>
              <a:latin typeface="Adobe Ming Std L" pitchFamily="18" charset="-128"/>
              <a:ea typeface="Adobe Ming Std L" pitchFamily="18" charset="-128"/>
            </a:endParaRPr>
          </a:p>
          <a:p>
            <a:pPr algn="ctr">
              <a:lnSpc>
                <a:spcPct val="120000"/>
              </a:lnSpc>
              <a:defRPr/>
            </a:pPr>
            <a:r>
              <a:rPr kumimoji="0" lang="en-US" altLang="zh-CN" sz="7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2170-2171</a:t>
            </a:r>
            <a:r>
              <a:rPr kumimoji="0" lang="zh-CN" altLang="en-US" sz="7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号地铺</a:t>
            </a:r>
            <a:endParaRPr kumimoji="0" lang="en-US" altLang="zh-CN" sz="700" dirty="0">
              <a:solidFill>
                <a:srgbClr val="000000"/>
              </a:solidFill>
              <a:latin typeface="Adobe Ming Std L" pitchFamily="18" charset="-128"/>
              <a:ea typeface="Adobe Ming Std L" pitchFamily="18" charset="-128"/>
            </a:endParaRPr>
          </a:p>
          <a:p>
            <a:pPr algn="ctr">
              <a:lnSpc>
                <a:spcPct val="120000"/>
              </a:lnSpc>
              <a:defRPr/>
            </a:pPr>
            <a:r>
              <a:rPr kumimoji="0" lang="en-US" altLang="zh-CN" sz="6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(</a:t>
            </a:r>
            <a:r>
              <a:rPr kumimoji="0" lang="zh-CN" altLang="en-US" sz="6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同和地铁站</a:t>
            </a:r>
            <a:r>
              <a:rPr kumimoji="0" lang="en-US" altLang="zh-CN" sz="600" b="1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C</a:t>
            </a:r>
            <a:r>
              <a:rPr kumimoji="0" lang="zh-CN" altLang="en-US" sz="6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出口南方医院方向</a:t>
            </a:r>
            <a:r>
              <a:rPr kumimoji="0" lang="en-US" altLang="zh-CN" sz="6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50M</a:t>
            </a:r>
            <a:r>
              <a:rPr kumimoji="0" lang="zh-CN" altLang="en-US" sz="6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前方</a:t>
            </a:r>
            <a:r>
              <a:rPr kumimoji="0" lang="en-US" altLang="zh-CN" sz="600" dirty="0">
                <a:solidFill>
                  <a:srgbClr val="000000"/>
                </a:solidFill>
                <a:latin typeface="Adobe Ming Std L" pitchFamily="18" charset="-128"/>
                <a:ea typeface="Adobe Ming Std L" pitchFamily="18" charset="-128"/>
              </a:rPr>
              <a:t>)</a:t>
            </a:r>
          </a:p>
          <a:p>
            <a:pPr algn="ctr">
              <a:lnSpc>
                <a:spcPct val="120000"/>
              </a:lnSpc>
              <a:defRPr/>
            </a:pPr>
            <a:r>
              <a:rPr kumimoji="0" lang="ko-KR" altLang="en-US" sz="7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 원장 </a:t>
            </a:r>
            <a:r>
              <a:rPr kumimoji="0" lang="en-US" altLang="ko-KR" sz="7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0" lang="ko-KR" altLang="en-US" sz="7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김도기 아우구스티노</a:t>
            </a:r>
            <a:endParaRPr kumimoji="0" lang="en-US" altLang="ko-KR" sz="7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62" name="직사각형 49"/>
          <p:cNvSpPr>
            <a:spLocks noChangeArrowheads="1"/>
          </p:cNvSpPr>
          <p:nvPr/>
        </p:nvSpPr>
        <p:spPr bwMode="auto">
          <a:xfrm>
            <a:off x="2394988" y="6529834"/>
            <a:ext cx="88998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600" dirty="0">
                <a:ea typeface="조선일보명조" panose="02030304000000000000" pitchFamily="18" charset="-127"/>
                <a:cs typeface="조선일보명조" panose="02030304000000000000" pitchFamily="18" charset="-127"/>
              </a:rPr>
              <a:t>http://www.kcbic.com</a:t>
            </a:r>
            <a:endParaRPr lang="ko-KR" altLang="en-US" sz="600" dirty="0"/>
          </a:p>
        </p:txBody>
      </p:sp>
      <p:sp>
        <p:nvSpPr>
          <p:cNvPr id="72" name="양쪽 모서리가 둥근 사각형 71"/>
          <p:cNvSpPr/>
          <p:nvPr/>
        </p:nvSpPr>
        <p:spPr>
          <a:xfrm>
            <a:off x="3412248" y="7704569"/>
            <a:ext cx="1638227" cy="1378700"/>
          </a:xfrm>
          <a:prstGeom prst="round2SameRect">
            <a:avLst/>
          </a:prstGeom>
          <a:noFill/>
          <a:ln>
            <a:solidFill>
              <a:srgbClr val="ED02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" t="8123" r="13248" b="8800"/>
          <a:stretch>
            <a:fillRect/>
          </a:stretch>
        </p:blipFill>
        <p:spPr>
          <a:xfrm>
            <a:off x="2685843" y="7825535"/>
            <a:ext cx="462325" cy="514417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1828035" y="7776186"/>
            <a:ext cx="872034" cy="613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ko-KR" altLang="en-US" sz="1400" spc="-90" dirty="0">
                <a:solidFill>
                  <a:prstClr val="black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광저우</a:t>
            </a:r>
            <a:endParaRPr lang="en-US" altLang="ko-KR" sz="1400" spc="-90" dirty="0">
              <a:solidFill>
                <a:prstClr val="black"/>
              </a:solidFill>
              <a:latin typeface="12롯데마트행복Bold" panose="02020603020101020101" pitchFamily="18" charset="-127"/>
              <a:ea typeface="12롯데마트행복Bold" panose="02020603020101020101" pitchFamily="18" charset="-127"/>
            </a:endParaRPr>
          </a:p>
          <a:p>
            <a:pPr algn="ctr">
              <a:lnSpc>
                <a:spcPct val="130000"/>
              </a:lnSpc>
              <a:defRPr/>
            </a:pPr>
            <a:r>
              <a:rPr lang="ko-KR" altLang="en-US" sz="1400" spc="-90" dirty="0">
                <a:solidFill>
                  <a:prstClr val="black"/>
                </a:solidFill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 은해치과 </a:t>
            </a:r>
            <a:endParaRPr lang="en-US" altLang="ko-KR" sz="1400" spc="-90" dirty="0">
              <a:solidFill>
                <a:prstClr val="black"/>
              </a:solidFill>
              <a:latin typeface="12롯데마트행복Bold" panose="02020603020101020101" pitchFamily="18" charset="-127"/>
              <a:ea typeface="12롯데마트행복Bold" panose="02020603020101020101" pitchFamily="18" charset="-127"/>
            </a:endParaRPr>
          </a:p>
        </p:txBody>
      </p:sp>
      <p:sp>
        <p:nvSpPr>
          <p:cNvPr id="33" name="직사각형 51"/>
          <p:cNvSpPr>
            <a:spLocks noChangeArrowheads="1"/>
          </p:cNvSpPr>
          <p:nvPr/>
        </p:nvSpPr>
        <p:spPr bwMode="auto">
          <a:xfrm>
            <a:off x="1941455" y="6679526"/>
            <a:ext cx="14013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en-US" altLang="ko-KR" sz="800" b="1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      “</a:t>
            </a:r>
            <a:r>
              <a:rPr kumimoji="0" lang="ko-KR" altLang="en-US" sz="800" b="1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외자기업 설립부터 </a:t>
            </a:r>
            <a:endParaRPr kumimoji="0" lang="en-US" altLang="ko-KR" sz="800" b="1" dirty="0">
              <a:solidFill>
                <a:srgbClr val="000000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ctr"/>
            <a:r>
              <a:rPr kumimoji="0" lang="ko-KR" altLang="en-US" sz="800" b="1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유지관리</a:t>
            </a:r>
            <a:r>
              <a:rPr kumimoji="0" lang="en-US" altLang="ko-KR" sz="800" b="1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  <a:r>
              <a:rPr kumimoji="0" lang="ko-KR" altLang="en-US" sz="800" b="1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일체를 책임집니다</a:t>
            </a:r>
            <a:r>
              <a:rPr kumimoji="0" lang="en-US" altLang="ko-KR" sz="800" b="1" dirty="0">
                <a:solidFill>
                  <a:srgbClr val="000000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.”</a:t>
            </a:r>
            <a:endParaRPr kumimoji="0" lang="ko-KR" altLang="en-US" sz="800" b="1" dirty="0">
              <a:solidFill>
                <a:srgbClr val="000000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35" name="직사각형 35"/>
          <p:cNvSpPr>
            <a:spLocks noChangeArrowheads="1"/>
          </p:cNvSpPr>
          <p:nvPr/>
        </p:nvSpPr>
        <p:spPr bwMode="auto">
          <a:xfrm>
            <a:off x="2270868" y="6248475"/>
            <a:ext cx="10855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굴림" panose="020B0600000101010101" pitchFamily="50" charset="-127"/>
              </a:defRPr>
            </a:lvl9pPr>
          </a:lstStyle>
          <a:p>
            <a:r>
              <a:rPr kumimoji="0" lang="en-US" altLang="ko-KR" sz="1600" dirty="0">
                <a:solidFill>
                  <a:srgbClr val="000000"/>
                </a:solidFill>
                <a:latin typeface="한컴 윤체 M" panose="02020603020101020101" pitchFamily="18" charset="-127"/>
                <a:ea typeface="한컴 윤체 M" panose="02020603020101020101" pitchFamily="18" charset="-127"/>
                <a:cs typeface="함초롬돋움" panose="020B0604000101010101" pitchFamily="18" charset="-127"/>
              </a:rPr>
              <a:t>MY </a:t>
            </a:r>
            <a:r>
              <a:rPr kumimoji="0" lang="ko-KR" altLang="en-US" sz="1600" dirty="0">
                <a:solidFill>
                  <a:srgbClr val="000000"/>
                </a:solidFill>
                <a:latin typeface="한컴 윤체 M" panose="02020603020101020101" pitchFamily="18" charset="-127"/>
                <a:ea typeface="한컴 윤체 M" panose="02020603020101020101" pitchFamily="18" charset="-127"/>
                <a:cs typeface="함초롬돋움" panose="020B0604000101010101" pitchFamily="18" charset="-127"/>
              </a:rPr>
              <a:t>컨설팅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030876" y="7457480"/>
            <a:ext cx="1053494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ko-KR" altLang="en-US" sz="700" spc="-40" dirty="0">
                <a:latin typeface="12롯데마트행복Medium" panose="02020603020101020101" pitchFamily="18" charset="-127"/>
                <a:ea typeface="12롯데마트행복Medium" panose="02020603020101020101" pitchFamily="18" charset="-127"/>
                <a:cs typeface="맑은 고딕 Semilight" panose="020B0502040204020203" pitchFamily="50" charset="-127"/>
              </a:rPr>
              <a:t>위쳇 문의 </a:t>
            </a:r>
            <a:r>
              <a:rPr kumimoji="0" lang="en-US" altLang="ko-KR" sz="700" spc="-40" dirty="0">
                <a:latin typeface="12롯데마트행복Medium" panose="02020603020101020101" pitchFamily="18" charset="-127"/>
                <a:ea typeface="12롯데마트행복Medium" panose="02020603020101020101" pitchFamily="18" charset="-127"/>
                <a:cs typeface="맑은 고딕 Semilight" panose="020B0502040204020203" pitchFamily="50" charset="-127"/>
              </a:rPr>
              <a:t>ID : </a:t>
            </a:r>
            <a:r>
              <a:rPr kumimoji="0" lang="en-US" altLang="ko-KR" sz="750" spc="-40" dirty="0">
                <a:latin typeface="12롯데마트행복Medium" panose="02020603020101020101" pitchFamily="18" charset="-127"/>
                <a:ea typeface="12롯데마트행복Medium" panose="02020603020101020101" pitchFamily="18" charset="-127"/>
                <a:cs typeface="맑은 고딕 Semilight" panose="020B0502040204020203" pitchFamily="50" charset="-127"/>
              </a:rPr>
              <a:t>fudan 100</a:t>
            </a:r>
            <a:endParaRPr lang="ko-KR" altLang="en-US" sz="750" dirty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10"/>
          <a:srcRect l="3559" t="3478" r="1468" b="33458"/>
          <a:stretch>
            <a:fillRect/>
          </a:stretch>
        </p:blipFill>
        <p:spPr>
          <a:xfrm>
            <a:off x="5130537" y="4893534"/>
            <a:ext cx="1493131" cy="784399"/>
          </a:xfrm>
          <a:prstGeom prst="rect">
            <a:avLst/>
          </a:prstGeom>
        </p:spPr>
      </p:pic>
      <p:sp>
        <p:nvSpPr>
          <p:cNvPr id="65" name="직사각형 64"/>
          <p:cNvSpPr/>
          <p:nvPr/>
        </p:nvSpPr>
        <p:spPr>
          <a:xfrm>
            <a:off x="4928982" y="-63444"/>
            <a:ext cx="25280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>
                <a:solidFill>
                  <a:srgbClr val="C12D0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 </a:t>
            </a:r>
          </a:p>
        </p:txBody>
      </p:sp>
      <p:sp>
        <p:nvSpPr>
          <p:cNvPr id="69" name="양쪽 모서리가 둥근 사각형 68"/>
          <p:cNvSpPr/>
          <p:nvPr/>
        </p:nvSpPr>
        <p:spPr>
          <a:xfrm rot="10800000">
            <a:off x="3409710" y="6257038"/>
            <a:ext cx="1634009" cy="1391934"/>
          </a:xfrm>
          <a:prstGeom prst="round2SameRect">
            <a:avLst/>
          </a:prstGeom>
          <a:solidFill>
            <a:srgbClr val="343643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양쪽 모서리가 둥근 사각형 46"/>
          <p:cNvSpPr/>
          <p:nvPr/>
        </p:nvSpPr>
        <p:spPr>
          <a:xfrm>
            <a:off x="1728382" y="7698480"/>
            <a:ext cx="1630229" cy="1386119"/>
          </a:xfrm>
          <a:prstGeom prst="round2Same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3960670" y="8672355"/>
            <a:ext cx="10951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예약</a:t>
            </a:r>
            <a:r>
              <a:rPr lang="ko-KR" altLang="en-US" sz="8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8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</a:t>
            </a:r>
            <a:r>
              <a:rPr lang="ko-KR" altLang="en-US" sz="8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8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135 3514 1191</a:t>
            </a:r>
            <a:endParaRPr lang="ko-KR" altLang="en-US" sz="800" b="1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659893" y="8816432"/>
            <a:ext cx="14895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" dirty="0">
                <a:latin typeface="DengXian" panose="02010600030101010101" pitchFamily="2" charset="-122"/>
                <a:ea typeface="DengXian" panose="02010600030101010101" pitchFamily="2" charset="-122"/>
              </a:rPr>
              <a:t>天河区猎德街道兴安路</a:t>
            </a:r>
            <a:r>
              <a:rPr lang="en-US" altLang="zh-CN" sz="600" dirty="0">
                <a:latin typeface="DengXian" panose="02010600030101010101" pitchFamily="2" charset="-122"/>
                <a:ea typeface="DengXian" panose="02010600030101010101" pitchFamily="2" charset="-122"/>
              </a:rPr>
              <a:t>15</a:t>
            </a:r>
            <a:r>
              <a:rPr lang="zh-CN" altLang="en-US" sz="600" dirty="0">
                <a:latin typeface="DengXian" panose="02010600030101010101" pitchFamily="2" charset="-122"/>
                <a:ea typeface="DengXian" panose="02010600030101010101" pitchFamily="2" charset="-122"/>
              </a:rPr>
              <a:t>号</a:t>
            </a:r>
            <a:r>
              <a:rPr lang="en-US" altLang="zh-CN" sz="600" dirty="0">
                <a:latin typeface="DengXian" panose="02010600030101010101" pitchFamily="2" charset="-122"/>
                <a:ea typeface="DengXian" panose="02010600030101010101" pitchFamily="2" charset="-122"/>
              </a:rPr>
              <a:t>3</a:t>
            </a:r>
            <a:r>
              <a:rPr lang="zh-CN" altLang="en-US" sz="600" dirty="0">
                <a:latin typeface="DengXian" panose="02010600030101010101" pitchFamily="2" charset="-122"/>
                <a:ea typeface="DengXian" panose="02010600030101010101" pitchFamily="2" charset="-122"/>
              </a:rPr>
              <a:t>号楼</a:t>
            </a:r>
            <a:endParaRPr lang="en-US" altLang="zh-CN" sz="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ctr"/>
            <a:r>
              <a:rPr lang="zh-CN" altLang="en-US" sz="600" dirty="0">
                <a:latin typeface="DengXian" panose="02010600030101010101" pitchFamily="2" charset="-122"/>
                <a:ea typeface="DengXian" panose="02010600030101010101" pitchFamily="2" charset="-122"/>
              </a:rPr>
              <a:t>保利中达广场天空别墅</a:t>
            </a:r>
            <a:r>
              <a:rPr lang="en-US" altLang="zh-CN" sz="600" dirty="0">
                <a:latin typeface="DengXian" panose="02010600030101010101" pitchFamily="2" charset="-122"/>
                <a:ea typeface="DengXian" panose="02010600030101010101" pitchFamily="2" charset="-122"/>
              </a:rPr>
              <a:t>1513</a:t>
            </a:r>
            <a:r>
              <a:rPr lang="zh-CN" altLang="en-US" sz="600" dirty="0">
                <a:latin typeface="DengXian" panose="02010600030101010101" pitchFamily="2" charset="-122"/>
                <a:ea typeface="DengXian" panose="02010600030101010101" pitchFamily="2" charset="-122"/>
              </a:rPr>
              <a:t>单元</a:t>
            </a:r>
            <a:endParaRPr lang="ko-KR" altLang="en-US" sz="600" dirty="0">
              <a:latin typeface="DengXian" panose="02010600030101010101" pitchFamily="2" charset="-122"/>
              <a:ea typeface="12롯데마트드림Medium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182330" y="8551054"/>
            <a:ext cx="8435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김웅태 도미니코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3446009" y="8231172"/>
            <a:ext cx="15368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“</a:t>
            </a:r>
            <a:r>
              <a:rPr lang="ko-KR" altLang="en-US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한국 스타일이 고민이신가요</a:t>
            </a:r>
            <a:r>
              <a:rPr lang="en-US" altLang="ko-KR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?”</a:t>
            </a:r>
          </a:p>
          <a:p>
            <a:pPr algn="ctr"/>
            <a:r>
              <a:rPr lang="en-US" altLang="ko-KR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 </a:t>
            </a:r>
            <a:r>
              <a:rPr lang="ko-KR" altLang="en-US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광저우 </a:t>
            </a:r>
            <a:r>
              <a:rPr lang="ko-KR" altLang="en-US" sz="800" dirty="0" err="1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시크헤어</a:t>
            </a:r>
            <a:r>
              <a:rPr lang="ko-KR" altLang="en-US" sz="700" dirty="0" err="1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에</a:t>
            </a:r>
            <a:r>
              <a:rPr lang="ko-KR" altLang="en-US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 문의하세요</a:t>
            </a:r>
            <a:r>
              <a:rPr lang="en-US" altLang="ko-KR" sz="700" dirty="0">
                <a:latin typeface="12롯데마트행복Light" panose="02020603020101020101" pitchFamily="18" charset="-127"/>
                <a:ea typeface="12롯데마트행복Light" panose="02020603020101020101" pitchFamily="18" charset="-127"/>
              </a:rPr>
              <a:t>! </a:t>
            </a:r>
            <a:endParaRPr lang="ko-KR" altLang="en-US" sz="700" dirty="0">
              <a:latin typeface="12롯데마트행복Light" panose="02020603020101020101" pitchFamily="18" charset="-127"/>
              <a:ea typeface="12롯데마트행복Light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82330" y="7287105"/>
            <a:ext cx="848309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700"/>
              </a:lnSpc>
            </a:pPr>
            <a:r>
              <a:rPr lang="en-US" altLang="ko-KR" sz="830" b="1" dirty="0">
                <a:solidFill>
                  <a:srgbClr val="FFC000"/>
                </a:solidFill>
              </a:rPr>
              <a:t>134-2365-6615</a:t>
            </a:r>
          </a:p>
          <a:p>
            <a:pPr>
              <a:lnSpc>
                <a:spcPts val="700"/>
              </a:lnSpc>
            </a:pPr>
            <a:r>
              <a:rPr lang="en-US" altLang="ko-KR" sz="830" b="1" dirty="0">
                <a:solidFill>
                  <a:srgbClr val="FFC000"/>
                </a:solidFill>
              </a:rPr>
              <a:t>020-3802 9707</a:t>
            </a:r>
            <a:endParaRPr lang="ko-KR" altLang="en-US" sz="830" b="1" dirty="0">
              <a:solidFill>
                <a:srgbClr val="FFC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334126" y="7452225"/>
            <a:ext cx="64633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b="1" dirty="0">
                <a:solidFill>
                  <a:srgbClr val="1ADA6D"/>
                </a:solidFill>
              </a:rPr>
              <a:t>pasta0529</a:t>
            </a:r>
            <a:r>
              <a:rPr lang="en-US" altLang="ko-KR" sz="800" b="1" dirty="0">
                <a:solidFill>
                  <a:srgbClr val="FFC000"/>
                </a:solidFill>
              </a:rPr>
              <a:t> </a:t>
            </a:r>
            <a:endParaRPr lang="ko-KR" altLang="en-US" sz="800" b="1" dirty="0">
              <a:solidFill>
                <a:srgbClr val="FFC000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885" t="1819" r="3436" b="41652"/>
          <a:stretch/>
        </p:blipFill>
        <p:spPr>
          <a:xfrm>
            <a:off x="3958454" y="6269054"/>
            <a:ext cx="807967" cy="59202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13"/>
          <a:srcRect l="32906" t="13742" r="64080" b="16217"/>
          <a:stretch/>
        </p:blipFill>
        <p:spPr>
          <a:xfrm>
            <a:off x="4273573" y="7507028"/>
            <a:ext cx="121106" cy="12551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14"/>
          <a:srcRect t="89856" r="92764"/>
          <a:stretch/>
        </p:blipFill>
        <p:spPr>
          <a:xfrm>
            <a:off x="3441177" y="7204546"/>
            <a:ext cx="83255" cy="112563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3426048" y="7152539"/>
            <a:ext cx="1838305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720" b="1" dirty="0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天河区珠江新城兴盛路</a:t>
            </a:r>
            <a:r>
              <a:rPr lang="en-US" altLang="zh-CN" sz="720" b="1" dirty="0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11</a:t>
            </a:r>
            <a:r>
              <a:rPr lang="zh-CN" altLang="en-US" sz="720" b="1" dirty="0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号兴盛汇</a:t>
            </a:r>
            <a:r>
              <a:rPr lang="en-US" altLang="zh-CN" sz="720" b="1" dirty="0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3F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3545969" y="7309920"/>
            <a:ext cx="80021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>
                <a:solidFill>
                  <a:schemeClr val="bg2"/>
                </a:solidFill>
                <a:latin typeface="DengXian" panose="02010600030101010101" pitchFamily="2" charset="-122"/>
                <a:ea typeface="12롯데마트드림Light" panose="02020603020101020101" pitchFamily="18" charset="-127"/>
              </a:rPr>
              <a:t>최창성 니콜라오 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36476" y="7680525"/>
            <a:ext cx="12580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ko-KR" altLang="en-US" sz="2000" spc="-150" dirty="0">
                <a:solidFill>
                  <a:srgbClr val="428E6F"/>
                </a:solidFill>
                <a:latin typeface="MD솔체" panose="02020603020101020101" pitchFamily="18" charset="-127"/>
                <a:ea typeface="MD솔체" panose="02020603020101020101" pitchFamily="18" charset="-127"/>
              </a:rPr>
              <a:t> </a:t>
            </a:r>
            <a:r>
              <a:rPr kumimoji="0" lang="zh-CN" altLang="en-US" sz="2000" spc="-120" dirty="0">
                <a:solidFill>
                  <a:srgbClr val="403D3E"/>
                </a:solidFill>
                <a:latin typeface="HY크리스탈M" panose="0203060000010101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</a:rPr>
              <a:t>金石酷酷</a:t>
            </a:r>
            <a:endParaRPr lang="ko-KR" altLang="en-US" sz="2000" dirty="0">
              <a:solidFill>
                <a:srgbClr val="403D3E"/>
              </a:solidFill>
              <a:latin typeface="HY크리스탈M" panose="02030600000101010101" pitchFamily="18" charset="-127"/>
              <a:ea typeface="HY크리스탈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2593" y="6861082"/>
            <a:ext cx="1589380" cy="33280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466" y="8038732"/>
            <a:ext cx="1628640" cy="105469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3286" y="8049747"/>
            <a:ext cx="665939" cy="1798476"/>
          </a:xfrm>
          <a:prstGeom prst="rect">
            <a:avLst/>
          </a:prstGeom>
        </p:spPr>
      </p:pic>
      <p:sp>
        <p:nvSpPr>
          <p:cNvPr id="49" name="직사각형 48"/>
          <p:cNvSpPr/>
          <p:nvPr/>
        </p:nvSpPr>
        <p:spPr>
          <a:xfrm>
            <a:off x="110296" y="8002760"/>
            <a:ext cx="9797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ko-KR" altLang="en-US" sz="700" kern="800" spc="-100" dirty="0">
                <a:solidFill>
                  <a:srgbClr val="3C3E39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12롯데마트드림Medium" panose="02020603020101020101" pitchFamily="18" charset="-127"/>
              </a:rPr>
              <a:t>따뜻한 한끼의 소중함</a:t>
            </a:r>
            <a:r>
              <a:rPr kumimoji="0" lang="en-US" altLang="ko-KR" sz="700" kern="800" spc="-100" dirty="0">
                <a:solidFill>
                  <a:srgbClr val="3C3E39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12롯데마트드림Medium" panose="02020603020101020101" pitchFamily="18" charset="-127"/>
              </a:rPr>
              <a:t>!  </a:t>
            </a:r>
            <a:endParaRPr lang="ko-KR" altLang="en-US" sz="700" kern="800" spc="-100" dirty="0">
              <a:solidFill>
                <a:srgbClr val="3C3E39"/>
              </a:solidFill>
              <a:latin typeface="HY크리스탈M" panose="02030600000101010101" pitchFamily="18" charset="-127"/>
              <a:ea typeface="HY크리스탈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966371" y="7998341"/>
            <a:ext cx="5950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ko-KR" altLang="en-US" sz="900" kern="800" spc="-100" dirty="0">
                <a:solidFill>
                  <a:srgbClr val="3C3E39"/>
                </a:solidFill>
                <a:latin typeface="HY크리스탈M" panose="02030600000101010101" pitchFamily="18" charset="-127"/>
                <a:ea typeface="HY크리스탈M" panose="02030600000101010101" pitchFamily="18" charset="-127"/>
                <a:cs typeface="12롯데마트드림Medium" panose="02020603020101020101" pitchFamily="18" charset="-127"/>
              </a:rPr>
              <a:t>진스쿠쿠</a:t>
            </a:r>
            <a:endParaRPr lang="ko-KR" altLang="en-US" sz="900" kern="800" spc="-100" dirty="0">
              <a:solidFill>
                <a:srgbClr val="3C3E39"/>
              </a:solidFill>
              <a:latin typeface="HY크리스탈M" panose="02030600000101010101" pitchFamily="18" charset="-127"/>
              <a:ea typeface="HY크리스탈M" panose="0203060000010101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76812" y="8282719"/>
            <a:ext cx="10521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ko-KR" altLang="en-US" sz="800" dirty="0">
                <a:solidFill>
                  <a:srgbClr val="714F35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장영심 모니카 </a:t>
            </a:r>
            <a:endParaRPr lang="en-US" altLang="ko-KR" sz="800" dirty="0">
              <a:solidFill>
                <a:srgbClr val="714F35"/>
              </a:solidFill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20690" y="8570287"/>
            <a:ext cx="964045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800" spc="-40" dirty="0">
                <a:solidFill>
                  <a:srgbClr val="FFFF00"/>
                </a:solidFill>
                <a:latin typeface="12롯데마트행복Medium" panose="02020603020101020101" pitchFamily="18" charset="-127"/>
                <a:ea typeface="12롯데마트행복Medium" panose="02020603020101020101" pitchFamily="18" charset="-127"/>
                <a:cs typeface="12롯데마트드림Medium" panose="02020603020101020101" pitchFamily="18" charset="-127"/>
                <a:sym typeface="+mn-ea"/>
              </a:rPr>
              <a:t>위쳇</a:t>
            </a:r>
            <a:r>
              <a:rPr kumimoji="0" lang="en-US" altLang="ko-KR" sz="900" spc="-40" dirty="0">
                <a:solidFill>
                  <a:srgbClr val="FFFF00"/>
                </a:solidFill>
                <a:latin typeface="12롯데마트행복Medium" panose="02020603020101020101" pitchFamily="18" charset="-127"/>
                <a:ea typeface="12롯데마트행복Medium" panose="02020603020101020101" pitchFamily="18" charset="-127"/>
                <a:cs typeface="12롯데마트드림Medium" panose="02020603020101020101" pitchFamily="18" charset="-127"/>
                <a:sym typeface="+mn-ea"/>
              </a:rPr>
              <a:t>   eelvis123</a:t>
            </a:r>
            <a:r>
              <a:rPr kumimoji="0" lang="en-US" altLang="ko-KR" sz="900" spc="-150" dirty="0">
                <a:solidFill>
                  <a:schemeClr val="accent5">
                    <a:lumMod val="60000"/>
                    <a:lumOff val="40000"/>
                  </a:schemeClr>
                </a:solidFill>
                <a:latin typeface="12롯데마트행복Medium" panose="02020603020101020101" pitchFamily="18" charset="-127"/>
                <a:ea typeface="12롯데마트행복Medium" panose="02020603020101020101" pitchFamily="18" charset="-127"/>
                <a:cs typeface="12롯데마트드림Medium" panose="02020603020101020101" pitchFamily="18" charset="-127"/>
              </a:rPr>
              <a:t>    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9689" y="8856075"/>
            <a:ext cx="1443024" cy="236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latin typeface="12롯데마트드림Light" panose="02020603020101020101" pitchFamily="18" charset="-127"/>
                <a:ea typeface="12롯데마트드림Light" panose="02020603020101020101" pitchFamily="18" charset="-127"/>
                <a:cs typeface="12롯데마트드림Medium" panose="02020603020101020101" pitchFamily="18" charset="-127"/>
                <a:sym typeface="+mn-ea"/>
              </a:rPr>
              <a:t>番禺大石朝阳东路</a:t>
            </a:r>
            <a:r>
              <a:rPr lang="en-US" altLang="zh-CN" sz="900" b="1" dirty="0">
                <a:latin typeface="12롯데마트드림Light" panose="02020603020101020101" pitchFamily="18" charset="-127"/>
                <a:ea typeface="12롯데마트드림Light" panose="02020603020101020101" pitchFamily="18" charset="-127"/>
                <a:cs typeface="12롯데마트드림Medium" panose="02020603020101020101" pitchFamily="18" charset="-127"/>
                <a:sym typeface="+mn-ea"/>
              </a:rPr>
              <a:t>162</a:t>
            </a:r>
            <a:r>
              <a:rPr lang="zh-CN" altLang="en-US" sz="900" b="1" dirty="0">
                <a:latin typeface="12롯데마트드림Light" panose="02020603020101020101" pitchFamily="18" charset="-127"/>
                <a:ea typeface="12롯데마트드림Light" panose="02020603020101020101" pitchFamily="18" charset="-127"/>
                <a:cs typeface="12롯데마트드림Medium" panose="02020603020101020101" pitchFamily="18" charset="-127"/>
                <a:sym typeface="+mn-ea"/>
              </a:rPr>
              <a:t>号</a:t>
            </a:r>
            <a:r>
              <a:rPr kumimoji="0" lang="en-US" altLang="ko-KR" sz="900" b="1" spc="-150" dirty="0">
                <a:latin typeface="12롯데마트드림Light" panose="02020603020101020101" pitchFamily="18" charset="-127"/>
                <a:ea typeface="12롯데마트드림Light" panose="02020603020101020101" pitchFamily="18" charset="-127"/>
                <a:cs typeface="12롯데마트드림Medium" panose="02020603020101020101" pitchFamily="18" charset="-127"/>
              </a:rPr>
              <a:t>   </a:t>
            </a: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036" t="1008" r="1123" b="93316"/>
          <a:stretch/>
        </p:blipFill>
        <p:spPr>
          <a:xfrm>
            <a:off x="4091011" y="7116319"/>
            <a:ext cx="941895" cy="8694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170389" y="7049086"/>
            <a:ext cx="91563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00" spc="150" dirty="0">
                <a:solidFill>
                  <a:schemeClr val="bg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传统韩式炭火肉</a:t>
            </a:r>
            <a:r>
              <a:rPr lang="zh-CN" altLang="en-US" sz="500" b="1" spc="150" dirty="0">
                <a:solidFill>
                  <a:schemeClr val="bg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   </a:t>
            </a:r>
            <a:endParaRPr lang="ko-KR" altLang="en-US" sz="500" b="1" spc="150" dirty="0">
              <a:solidFill>
                <a:schemeClr val="bg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" r="77856" b="41537"/>
          <a:stretch/>
        </p:blipFill>
        <p:spPr>
          <a:xfrm>
            <a:off x="3417936" y="6272251"/>
            <a:ext cx="554189" cy="612279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7800" r="911" b="41652"/>
          <a:stretch/>
        </p:blipFill>
        <p:spPr>
          <a:xfrm>
            <a:off x="4619299" y="6272808"/>
            <a:ext cx="411340" cy="646237"/>
          </a:xfrm>
          <a:prstGeom prst="rect">
            <a:avLst/>
          </a:prstGeom>
        </p:spPr>
      </p:pic>
      <p:pic>
        <p:nvPicPr>
          <p:cNvPr id="70" name="그림 69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035" t="1008" r="1002" b="90081"/>
          <a:stretch/>
        </p:blipFill>
        <p:spPr>
          <a:xfrm>
            <a:off x="4231390" y="6863569"/>
            <a:ext cx="802874" cy="21272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4225313" y="6843284"/>
            <a:ext cx="8075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春夏秋冬</a:t>
            </a:r>
          </a:p>
        </p:txBody>
      </p:sp>
      <p:sp>
        <p:nvSpPr>
          <p:cNvPr id="82" name="모서리가 둥근 직사각형 81"/>
          <p:cNvSpPr/>
          <p:nvPr/>
        </p:nvSpPr>
        <p:spPr>
          <a:xfrm>
            <a:off x="5134431" y="6714500"/>
            <a:ext cx="1547338" cy="5490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rgbClr val="5489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직사각형 82"/>
          <p:cNvSpPr/>
          <p:nvPr/>
        </p:nvSpPr>
        <p:spPr>
          <a:xfrm>
            <a:off x="5098475" y="6698114"/>
            <a:ext cx="1619249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자색양파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+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흑마늘즙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흑마늘즙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 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여주즙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 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사과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+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구기자즙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배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+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도라지즙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 오디즙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 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블루베리즙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 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헛개열매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+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가시오가피즙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 포도즙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 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홍삼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+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가시오가피즙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 </a:t>
            </a:r>
          </a:p>
          <a:p>
            <a:pPr algn="ctr"/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뱀장어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+16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종보약재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,</a:t>
            </a:r>
            <a:r>
              <a:rPr lang="ko-KR" altLang="en-US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 흑염소즙</a:t>
            </a:r>
            <a:r>
              <a:rPr lang="en-US" altLang="ko-KR" sz="650" dirty="0">
                <a:solidFill>
                  <a:srgbClr val="C00000"/>
                </a:solidFill>
                <a:latin typeface="HY크리스탈M" panose="02030600000101010101" pitchFamily="18" charset="-127"/>
                <a:ea typeface="HY크리스탈M" panose="02030600000101010101" pitchFamily="18" charset="-127"/>
              </a:rPr>
              <a:t>. 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5196759" y="6328573"/>
            <a:ext cx="992259" cy="327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ko-KR" altLang="en-US" sz="1300" b="1" spc="-90" dirty="0">
                <a:latin typeface="양재인장체M" panose="02020603020101020101" pitchFamily="18" charset="-127"/>
                <a:ea typeface="양재인장체M" panose="02020603020101020101" pitchFamily="18" charset="-127"/>
              </a:rPr>
              <a:t>웰빙 건강즙</a:t>
            </a:r>
            <a:endParaRPr lang="en-US" altLang="ko-KR" sz="1300" b="1" spc="-90" dirty="0">
              <a:latin typeface="양재인장체M" panose="02020603020101020101" pitchFamily="18" charset="-127"/>
              <a:ea typeface="양재인장체M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5267878" y="7366834"/>
            <a:ext cx="13195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주문전화 </a:t>
            </a:r>
            <a:r>
              <a:rPr lang="en-US" altLang="ko-KR" sz="7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</a:t>
            </a:r>
            <a:r>
              <a:rPr lang="ko-KR" altLang="en-US" sz="7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800" b="1" dirty="0">
                <a:solidFill>
                  <a:srgbClr val="007033"/>
                </a:solidFill>
                <a:latin typeface="양재인장체M" panose="02020603020101020101" pitchFamily="18" charset="-127"/>
                <a:ea typeface="양재인장체M" panose="02020603020101020101" pitchFamily="18" charset="-127"/>
              </a:rPr>
              <a:t>135 7036 5495</a:t>
            </a:r>
            <a:endParaRPr lang="ko-KR" altLang="en-US" sz="800" b="1" dirty="0">
              <a:solidFill>
                <a:srgbClr val="007033"/>
              </a:solidFill>
              <a:latin typeface="양재인장체M" panose="02020603020101020101" pitchFamily="18" charset="-127"/>
              <a:ea typeface="양재인장체M" panose="02020603020101020101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5603175" y="7248644"/>
            <a:ext cx="67792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>
                <a:latin typeface="양재인장체M" panose="02020603020101020101" pitchFamily="18" charset="-127"/>
                <a:ea typeface="양재인장체M" panose="02020603020101020101" pitchFamily="18" charset="-127"/>
                <a:cs typeface="조선일보명조" panose="02030304000000000000" pitchFamily="18" charset="-127"/>
              </a:rPr>
              <a:t>방경미 루시아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5434681" y="7480270"/>
            <a:ext cx="97975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광저우지역 택배비무료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6210581" y="6275523"/>
            <a:ext cx="328349" cy="16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50" dirty="0">
                <a:solidFill>
                  <a:srgbClr val="C00000"/>
                </a:solidFill>
                <a:latin typeface="양재깨비체B" panose="02020603020101020101" pitchFamily="18" charset="-127"/>
                <a:ea typeface="양재깨비체B" panose="02020603020101020101" pitchFamily="18" charset="-127"/>
              </a:rPr>
              <a:t>*</a:t>
            </a:r>
            <a:endParaRPr lang="ko-KR" altLang="en-US" sz="450" dirty="0">
              <a:solidFill>
                <a:srgbClr val="C00000"/>
              </a:solidFill>
              <a:latin typeface="양재깨비체B" panose="02020603020101020101" pitchFamily="18" charset="-127"/>
              <a:ea typeface="양재깨비체B" panose="02020603020101020101" pitchFamily="18" charset="-127"/>
            </a:endParaRPr>
          </a:p>
        </p:txBody>
      </p:sp>
      <p:pic>
        <p:nvPicPr>
          <p:cNvPr id="15" name="그림 14" descr="화면 캡처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59" y="7789777"/>
            <a:ext cx="781267" cy="386258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5196759" y="8748931"/>
            <a:ext cx="45628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최용환 금구요한</a:t>
            </a:r>
            <a:r>
              <a:rPr lang="en-US" altLang="ko-KR" sz="700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 </a:t>
            </a:r>
            <a:r>
              <a:rPr lang="en-US" altLang="ko-KR" sz="900" b="1" dirty="0"/>
              <a:t>138 0276 6240</a:t>
            </a:r>
          </a:p>
          <a:p>
            <a:r>
              <a:rPr lang="ko-KR" altLang="en-US" sz="600" b="1" dirty="0"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                  위쳇</a:t>
            </a:r>
            <a:r>
              <a:rPr lang="ko-KR" altLang="en-US" sz="600" b="1" dirty="0"/>
              <a:t>    </a:t>
            </a:r>
            <a:r>
              <a:rPr lang="en-US" altLang="ko-KR" sz="700" dirty="0">
                <a:latin typeface="Bookman Old Style" panose="02050604050505020204" pitchFamily="18" charset="0"/>
              </a:rPr>
              <a:t>izone6035cn</a:t>
            </a:r>
            <a:endParaRPr lang="ko-KR" altLang="en-US" sz="700" dirty="0">
              <a:latin typeface="Bookman Old Style" panose="02050604050505020204" pitchFamily="18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919416" y="7838592"/>
            <a:ext cx="851515" cy="302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800"/>
              </a:lnSpc>
            </a:pPr>
            <a:r>
              <a:rPr lang="ko-KR" altLang="en-US" sz="1300" dirty="0">
                <a:latin typeface="12롯데마트행복Bold" panose="02020603020101020101" pitchFamily="18" charset="-127"/>
                <a:ea typeface="12롯데마트행복Bold" panose="02020603020101020101" pitchFamily="18" charset="-127"/>
              </a:rPr>
              <a:t>탑스크린</a:t>
            </a:r>
            <a:endParaRPr lang="en-US" altLang="ko-KR" sz="1300" dirty="0">
              <a:latin typeface="12롯데마트행복Bold" panose="02020603020101020101" pitchFamily="18" charset="-127"/>
              <a:ea typeface="12롯데마트행복Bold" panose="02020603020101020101" pitchFamily="18" charset="-127"/>
            </a:endParaRPr>
          </a:p>
          <a:p>
            <a:pPr>
              <a:lnSpc>
                <a:spcPts val="800"/>
              </a:lnSpc>
            </a:pPr>
            <a:r>
              <a:rPr lang="en-US" altLang="ko-KR" sz="900" b="1" dirty="0">
                <a:solidFill>
                  <a:srgbClr val="548931"/>
                </a:solidFill>
              </a:rPr>
              <a:t>      </a:t>
            </a:r>
            <a:r>
              <a:rPr lang="en-US" altLang="ko-KR" sz="900" b="1" dirty="0"/>
              <a:t>golf zon</a:t>
            </a: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20"/>
          <a:srcRect l="10352" t="28446" r="75454" b="57184"/>
          <a:stretch/>
        </p:blipFill>
        <p:spPr>
          <a:xfrm>
            <a:off x="5183718" y="8840574"/>
            <a:ext cx="86113" cy="87175"/>
          </a:xfrm>
          <a:prstGeom prst="rect">
            <a:avLst/>
          </a:prstGeom>
        </p:spPr>
      </p:pic>
      <p:sp>
        <p:nvSpPr>
          <p:cNvPr id="38" name="직사각형 37"/>
          <p:cNvSpPr/>
          <p:nvPr/>
        </p:nvSpPr>
        <p:spPr>
          <a:xfrm>
            <a:off x="5073172" y="8464455"/>
            <a:ext cx="1667931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" dirty="0"/>
              <a:t>广州市番禺区大石迎宾路</a:t>
            </a:r>
            <a:r>
              <a:rPr lang="en-US" altLang="zh-CN" sz="720" dirty="0">
                <a:ea typeface="Adobe Ming Std L"/>
              </a:rPr>
              <a:t>312</a:t>
            </a:r>
            <a:r>
              <a:rPr lang="zh-CN" altLang="en-US" sz="720" dirty="0"/>
              <a:t>号</a:t>
            </a:r>
            <a:endParaRPr lang="en-US" altLang="zh-CN" sz="720" dirty="0">
              <a:ea typeface="Adobe Ming Std L"/>
            </a:endParaRPr>
          </a:p>
          <a:p>
            <a:pPr algn="ctr"/>
            <a:r>
              <a:rPr lang="zh-CN" altLang="en-US" sz="720" dirty="0"/>
              <a:t>金瑞鸿广场</a:t>
            </a:r>
            <a:r>
              <a:rPr lang="en-US" altLang="zh-CN" sz="720" dirty="0">
                <a:ea typeface="Adobe Ming Std L"/>
              </a:rPr>
              <a:t>2</a:t>
            </a:r>
            <a:r>
              <a:rPr lang="zh-CN" altLang="en-US" sz="720" dirty="0"/>
              <a:t>楼</a:t>
            </a:r>
            <a:r>
              <a:rPr lang="en-US" altLang="zh-CN" sz="720" dirty="0">
                <a:ea typeface="Adobe Ming Std L"/>
              </a:rPr>
              <a:t>203</a:t>
            </a:r>
            <a:r>
              <a:rPr lang="ko-KR" altLang="en-US" sz="720" dirty="0"/>
              <a:t>号</a:t>
            </a:r>
            <a:endParaRPr lang="en-US" altLang="zh-CN" sz="720" dirty="0">
              <a:ea typeface="Adobe Ming Std L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155366" y="8275619"/>
            <a:ext cx="137249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dirty="0">
                <a:latin typeface="한컴 윤체 L" panose="02020603020101020101" pitchFamily="18" charset="-127"/>
                <a:ea typeface="한컴 윤체 L" panose="02020603020101020101" pitchFamily="18" charset="-127"/>
              </a:rPr>
              <a:t>  </a:t>
            </a:r>
            <a:r>
              <a:rPr lang="ko-KR" altLang="en-US" sz="600" dirty="0">
                <a:latin typeface="한컴 윤체 L" panose="02020603020101020101" pitchFamily="18" charset="-127"/>
                <a:ea typeface="한컴 윤체 L" panose="02020603020101020101" pitchFamily="18" charset="-127"/>
              </a:rPr>
              <a:t>    </a:t>
            </a:r>
            <a:r>
              <a:rPr lang="ko-KR" altLang="en-US" sz="600" b="1" dirty="0">
                <a:solidFill>
                  <a:srgbClr val="54893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rPr>
              <a:t>실내연습장 및 </a:t>
            </a:r>
            <a:r>
              <a:rPr lang="en-US" altLang="ko-KR" sz="600" b="1" dirty="0">
                <a:solidFill>
                  <a:srgbClr val="54893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rPr>
              <a:t>golfzon</a:t>
            </a:r>
            <a:r>
              <a:rPr lang="ko-KR" altLang="en-US" sz="600" b="1" dirty="0">
                <a:solidFill>
                  <a:srgbClr val="548931"/>
                </a:solidFill>
                <a:latin typeface="한컴 윤체 L" panose="02020603020101020101" pitchFamily="18" charset="-127"/>
                <a:ea typeface="한컴 윤체 L" panose="02020603020101020101" pitchFamily="18" charset="-127"/>
              </a:rPr>
              <a:t>스크린</a:t>
            </a:r>
          </a:p>
        </p:txBody>
      </p:sp>
      <p:sp>
        <p:nvSpPr>
          <p:cNvPr id="78" name="양쪽 모서리가 둥근 사각형 77"/>
          <p:cNvSpPr/>
          <p:nvPr/>
        </p:nvSpPr>
        <p:spPr>
          <a:xfrm rot="10800000">
            <a:off x="59736" y="6264061"/>
            <a:ext cx="1622369" cy="1387389"/>
          </a:xfrm>
          <a:prstGeom prst="round2SameRect">
            <a:avLst/>
          </a:prstGeom>
          <a:solidFill>
            <a:srgbClr val="66894C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직사각형 90"/>
          <p:cNvSpPr/>
          <p:nvPr/>
        </p:nvSpPr>
        <p:spPr>
          <a:xfrm>
            <a:off x="55336" y="4858935"/>
            <a:ext cx="4984283" cy="215730"/>
          </a:xfrm>
          <a:prstGeom prst="rect">
            <a:avLst/>
          </a:prstGeom>
          <a:solidFill>
            <a:srgbClr val="D9C079"/>
          </a:solidFill>
          <a:ln>
            <a:noFill/>
          </a:ln>
        </p:spPr>
        <p:txBody>
          <a:bodyPr lIns="36000" tIns="36000" rIns="36000" bIns="36000" anchor="ctr"/>
          <a:lstStyle/>
          <a:p>
            <a:pPr algn="ctr" defTabSz="914400" eaLnBrk="1" latinLnBrk="1" hangingPunct="1">
              <a:defRPr/>
            </a:pPr>
            <a:r>
              <a:rPr kumimoji="0" lang="ko-KR" altLang="en-US" sz="90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</a:t>
            </a:r>
            <a:r>
              <a:rPr kumimoji="0" lang="ko-KR" altLang="en-US" sz="9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지난 주</a:t>
            </a:r>
            <a:r>
              <a:rPr kumimoji="0" lang="en-US" altLang="ko-KR" sz="9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</a:t>
            </a:r>
            <a:r>
              <a:rPr kumimoji="0" lang="ko-KR" altLang="en-US" sz="9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교무금 납부자 </a:t>
            </a:r>
            <a:r>
              <a:rPr kumimoji="0" lang="en-US" altLang="ko-KR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(</a:t>
            </a:r>
            <a:r>
              <a:rPr kumimoji="0" lang="ko-KR" altLang="en-US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토요일 정오 이후 위쳇 수령은 </a:t>
            </a:r>
            <a:r>
              <a:rPr kumimoji="0" lang="en-US" altLang="ko-KR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2</a:t>
            </a:r>
            <a:r>
              <a:rPr kumimoji="0" lang="ko-KR" altLang="en-US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주 후 게재</a:t>
            </a:r>
            <a:r>
              <a:rPr kumimoji="0" lang="en-US" altLang="ko-KR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. </a:t>
            </a:r>
            <a:r>
              <a:rPr kumimoji="0" lang="ko-KR" altLang="en-US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ㄱㄴㄷ 순</a:t>
            </a:r>
            <a:r>
              <a:rPr kumimoji="0" lang="en-US" altLang="ko-KR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)  </a:t>
            </a:r>
            <a:r>
              <a:rPr kumimoji="0" lang="ko-KR" altLang="en-US" sz="850" b="1" dirty="0">
                <a:solidFill>
                  <a:srgbClr val="FFFFFF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조선일보명조" panose="02030304000000000000" pitchFamily="18" charset="-127"/>
              </a:rPr>
              <a:t>                           </a:t>
            </a:r>
            <a:endParaRPr kumimoji="0" lang="en-US" altLang="ko-KR" sz="850" b="1" dirty="0">
              <a:solidFill>
                <a:srgbClr val="FFFFFF"/>
              </a:solidFill>
              <a:latin typeface="12롯데마트드림Medium" panose="02020603020101020101" pitchFamily="18" charset="-127"/>
              <a:ea typeface="12롯데마트드림Medium" panose="02020603020101020101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3295650" y="5406037"/>
            <a:ext cx="181695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solidFill>
                  <a:schemeClr val="accent5">
                    <a:lumMod val="75000"/>
                  </a:schemeClr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※ </a:t>
            </a:r>
            <a:r>
              <a:rPr lang="ko-KR" altLang="en-US" sz="900" dirty="0">
                <a:solidFill>
                  <a:schemeClr val="accent5">
                    <a:lumMod val="75000"/>
                  </a:schemeClr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교우분들의 정성에 감사드립니다</a:t>
            </a:r>
            <a:r>
              <a:rPr lang="en-US" altLang="ko-KR" sz="900" dirty="0">
                <a:solidFill>
                  <a:schemeClr val="accent5">
                    <a:lumMod val="75000"/>
                  </a:schemeClr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. </a:t>
            </a:r>
          </a:p>
        </p:txBody>
      </p:sp>
      <p:sp>
        <p:nvSpPr>
          <p:cNvPr id="107" name="양쪽 모서리가 둥근 사각형 106"/>
          <p:cNvSpPr/>
          <p:nvPr/>
        </p:nvSpPr>
        <p:spPr>
          <a:xfrm>
            <a:off x="48525" y="7701366"/>
            <a:ext cx="1633581" cy="1386119"/>
          </a:xfrm>
          <a:prstGeom prst="round2Same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9" name="그림 108">
            <a:extLst>
              <a:ext uri="{FF2B5EF4-FFF2-40B4-BE49-F238E27FC236}">
                <a16:creationId xmlns:a16="http://schemas.microsoft.com/office/drawing/2014/main" id="{58C60546-8542-E1F1-2AD2-61565B0EB7F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97100" y="6311466"/>
            <a:ext cx="1015841" cy="427396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22143" y="7404419"/>
            <a:ext cx="16987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o-KR" altLang="en-US" sz="800" i="0" u="none" strike="noStrike" kern="1200" cap="none" spc="-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박선주 엘리사벳 186-2041-3347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A583989-C38C-20CB-C994-39033D3FE45A}"/>
              </a:ext>
            </a:extLst>
          </p:cNvPr>
          <p:cNvSpPr txBox="1"/>
          <p:nvPr/>
        </p:nvSpPr>
        <p:spPr>
          <a:xfrm>
            <a:off x="-47242" y="6770078"/>
            <a:ext cx="1840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꽃꽂이 </a:t>
            </a:r>
            <a:r>
              <a:rPr lang="en-US" altLang="ko-KR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&amp;</a:t>
            </a:r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아트클래스</a:t>
            </a:r>
            <a:r>
              <a:rPr lang="en-US" altLang="ko-KR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&amp;</a:t>
            </a:r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원데이 클래스</a:t>
            </a:r>
            <a:endParaRPr lang="en-US" altLang="ko-KR" sz="800" dirty="0">
              <a:solidFill>
                <a:schemeClr val="bg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ctr"/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축하</a:t>
            </a:r>
            <a:r>
              <a:rPr lang="en-US" altLang="ko-KR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,</a:t>
            </a:r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이벤트  꽃 상품 </a:t>
            </a:r>
            <a:endParaRPr lang="en-US" altLang="ko-KR" sz="800" dirty="0">
              <a:solidFill>
                <a:schemeClr val="bg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ctr"/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정기구독</a:t>
            </a:r>
            <a:r>
              <a:rPr lang="en-US" altLang="ko-KR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,</a:t>
            </a:r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위클리플라워</a:t>
            </a:r>
            <a:endParaRPr lang="en-US" altLang="ko-KR" sz="800" dirty="0">
              <a:solidFill>
                <a:schemeClr val="bg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  <a:p>
            <a:pPr algn="ctr"/>
            <a:r>
              <a:rPr lang="ko-KR" altLang="en-US" sz="800" b="1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매장</a:t>
            </a:r>
            <a:r>
              <a:rPr lang="en-US" altLang="ko-KR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VMD </a:t>
            </a:r>
            <a:r>
              <a:rPr lang="ko-KR" altLang="en-US" sz="800" b="1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디스플레이 </a:t>
            </a:r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컨설팅</a:t>
            </a:r>
            <a:r>
              <a:rPr lang="en-US" altLang="ko-KR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,</a:t>
            </a:r>
            <a:r>
              <a:rPr lang="ko-KR" altLang="en-US" sz="800" dirty="0">
                <a:solidFill>
                  <a:schemeClr val="bg1"/>
                </a:solidFill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기획</a:t>
            </a:r>
            <a:endParaRPr lang="en-US" altLang="ko-KR" sz="800" dirty="0">
              <a:solidFill>
                <a:schemeClr val="bg1"/>
              </a:solidFill>
              <a:latin typeface="조선일보명조" panose="02030304000000000000" pitchFamily="18" charset="-127"/>
              <a:ea typeface="조선일보명조" panose="02030304000000000000" pitchFamily="18" charset="-127"/>
              <a:cs typeface="조선일보명조" panose="02030304000000000000" pitchFamily="18" charset="-127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CFA39D8-9D8E-53C4-A743-AAF19D9A427F}"/>
              </a:ext>
            </a:extLst>
          </p:cNvPr>
          <p:cNvSpPr txBox="1"/>
          <p:nvPr/>
        </p:nvSpPr>
        <p:spPr>
          <a:xfrm>
            <a:off x="59738" y="8430424"/>
            <a:ext cx="997630" cy="250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30" b="1" spc="-40" dirty="0">
                <a:solidFill>
                  <a:srgbClr val="FFFF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12롯데마트드림Medium" panose="02020603020101020101" pitchFamily="18" charset="-127"/>
                <a:sym typeface="+mn-ea"/>
              </a:rPr>
              <a:t>135-8037-0511</a:t>
            </a:r>
            <a:r>
              <a:rPr kumimoji="0" lang="en-US" altLang="ko-KR" sz="930" b="1" spc="-40" dirty="0">
                <a:solidFill>
                  <a:srgbClr val="FFFF00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  <a:cs typeface="12롯데마트드림Medium" panose="02020603020101020101" pitchFamily="18" charset="-127"/>
                <a:sym typeface="+mn-ea"/>
              </a:rPr>
              <a:t> </a:t>
            </a:r>
          </a:p>
        </p:txBody>
      </p:sp>
      <p:sp>
        <p:nvSpPr>
          <p:cNvPr id="14" name="양쪽 모서리가 둥근 사각형 71">
            <a:extLst>
              <a:ext uri="{FF2B5EF4-FFF2-40B4-BE49-F238E27FC236}">
                <a16:creationId xmlns:a16="http://schemas.microsoft.com/office/drawing/2014/main" id="{CF6BAEB8-7622-32BF-6212-4EA4EA58D04D}"/>
              </a:ext>
            </a:extLst>
          </p:cNvPr>
          <p:cNvSpPr/>
          <p:nvPr/>
        </p:nvSpPr>
        <p:spPr>
          <a:xfrm rot="10800000">
            <a:off x="5096740" y="6257038"/>
            <a:ext cx="1626390" cy="1387898"/>
          </a:xfrm>
          <a:prstGeom prst="round2SameRect">
            <a:avLst/>
          </a:prstGeom>
          <a:noFill/>
          <a:ln>
            <a:solidFill>
              <a:srgbClr val="1025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양쪽 모서리가 둥근 사각형 71">
            <a:extLst>
              <a:ext uri="{FF2B5EF4-FFF2-40B4-BE49-F238E27FC236}">
                <a16:creationId xmlns:a16="http://schemas.microsoft.com/office/drawing/2014/main" id="{600D911A-AD80-E0EA-490A-B8EACA690AAD}"/>
              </a:ext>
            </a:extLst>
          </p:cNvPr>
          <p:cNvSpPr/>
          <p:nvPr/>
        </p:nvSpPr>
        <p:spPr>
          <a:xfrm>
            <a:off x="5092766" y="7701366"/>
            <a:ext cx="1638170" cy="1381903"/>
          </a:xfrm>
          <a:prstGeom prst="round2SameRect">
            <a:avLst/>
          </a:prstGeom>
          <a:noFill/>
          <a:ln>
            <a:solidFill>
              <a:srgbClr val="1025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52" name="양쪽 모서리가 둥근 사각형 71">
            <a:extLst>
              <a:ext uri="{FF2B5EF4-FFF2-40B4-BE49-F238E27FC236}">
                <a16:creationId xmlns:a16="http://schemas.microsoft.com/office/drawing/2014/main" id="{39A17F88-D173-1A25-525D-34308A312B9B}"/>
              </a:ext>
            </a:extLst>
          </p:cNvPr>
          <p:cNvSpPr/>
          <p:nvPr/>
        </p:nvSpPr>
        <p:spPr>
          <a:xfrm>
            <a:off x="5091146" y="4834457"/>
            <a:ext cx="1631984" cy="1378700"/>
          </a:xfrm>
          <a:prstGeom prst="round2SameRect">
            <a:avLst/>
          </a:prstGeom>
          <a:noFill/>
          <a:ln>
            <a:solidFill>
              <a:srgbClr val="1025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직사각형 104"/>
          <p:cNvSpPr/>
          <p:nvPr/>
        </p:nvSpPr>
        <p:spPr>
          <a:xfrm>
            <a:off x="53465" y="5985129"/>
            <a:ext cx="4996392" cy="23100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6" name="직사각형 105"/>
          <p:cNvSpPr/>
          <p:nvPr/>
        </p:nvSpPr>
        <p:spPr>
          <a:xfrm>
            <a:off x="-1744557" y="5968168"/>
            <a:ext cx="81928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       APP&amp;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주보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고정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및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개인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광고 문의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,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신청       홍보부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고재걸</a:t>
            </a:r>
            <a:r>
              <a:rPr lang="en-US" altLang="ko-KR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 </a:t>
            </a:r>
            <a:r>
              <a:rPr lang="ko-KR" altLang="en-US" sz="1000" dirty="0">
                <a:solidFill>
                  <a:schemeClr val="accent6">
                    <a:lumMod val="75000"/>
                  </a:schemeClr>
                </a:solidFill>
                <a:latin typeface="양재깨비체B" panose="02020603020101020101" pitchFamily="18" charset="-127"/>
                <a:ea typeface="양재깨비체B" panose="02020603020101020101" pitchFamily="18" charset="-127"/>
                <a:cs typeface="휴먼옛체" panose="02030504000101010101" charset="-127"/>
              </a:rPr>
              <a:t>바오로 </a:t>
            </a:r>
            <a:r>
              <a:rPr lang="en-US" altLang="ko-KR" sz="1100" b="1" dirty="0">
                <a:solidFill>
                  <a:schemeClr val="accent6">
                    <a:lumMod val="75000"/>
                  </a:schemeClr>
                </a:solidFill>
                <a:latin typeface="양재둘기체M" panose="02020603020101020101" pitchFamily="18" charset="-127"/>
                <a:ea typeface="양재둘기체M" panose="02020603020101020101" pitchFamily="18" charset="-127"/>
                <a:cs typeface="휴먼옛체" panose="02030504000101010101" charset="-127"/>
              </a:rPr>
              <a:t>13543444345</a:t>
            </a:r>
          </a:p>
        </p:txBody>
      </p:sp>
      <p:sp>
        <p:nvSpPr>
          <p:cNvPr id="108" name="양쪽 모서리가 둥근 사각형 107"/>
          <p:cNvSpPr/>
          <p:nvPr/>
        </p:nvSpPr>
        <p:spPr>
          <a:xfrm rot="10800000">
            <a:off x="1724412" y="6264724"/>
            <a:ext cx="1638374" cy="1386119"/>
          </a:xfrm>
          <a:prstGeom prst="round2Same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1" name="직사각형 110"/>
          <p:cNvSpPr/>
          <p:nvPr/>
        </p:nvSpPr>
        <p:spPr>
          <a:xfrm>
            <a:off x="470074" y="3052830"/>
            <a:ext cx="522253" cy="14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50" dirty="0">
                <a:solidFill>
                  <a:schemeClr val="bg1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당신을 위한 기도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8490" y="355783"/>
            <a:ext cx="3429000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&lt;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주일학교 겨울방학 안내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&gt;</a:t>
            </a:r>
          </a:p>
          <a:p>
            <a:endParaRPr lang="en-US" altLang="ko-KR" sz="950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2023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년 주일학교가 은총시장을 끝으로 한 해를 마무리하고 겨울방학에 들어갑니다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.</a:t>
            </a: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내년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3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월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9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일 새로운 봄학기를 시작하겠습니다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.</a:t>
            </a: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방학 동안 어린이 미사는 없습니다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.</a:t>
            </a: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부모님과 함께 </a:t>
            </a:r>
            <a:r>
              <a:rPr lang="ko-KR" altLang="en-US" sz="950" dirty="0" err="1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교중미사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참례를 하시기 바랍니다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.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28498" y="2840334"/>
            <a:ext cx="3381919" cy="1192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&lt;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성탄 석실 성당 합동공연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&gt;</a:t>
            </a:r>
          </a:p>
          <a:p>
            <a:endParaRPr lang="en-US" altLang="ko-KR" sz="500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일시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 12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월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10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일 일요일 오후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1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시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30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분</a:t>
            </a:r>
            <a:endParaRPr lang="en-US" altLang="ko-KR" sz="950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장소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 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대강당</a:t>
            </a:r>
            <a:endParaRPr lang="en-US" altLang="ko-KR" sz="950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주요 목적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기도 나눔 및 석실 성당 홍보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,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ko-KR" altLang="en-US" sz="950" dirty="0" err="1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오픈식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공연으로     </a:t>
            </a:r>
            <a:endParaRPr lang="en-US" altLang="ko-KR" sz="950" dirty="0">
              <a:solidFill>
                <a:schemeClr val="accent4"/>
              </a:solidFill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     누구나 참관할 수 있도록 준비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,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관광객도 참관 가능합니다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.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endParaRPr lang="en-US" altLang="ko-KR" sz="950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</a:t>
            </a:r>
            <a:r>
              <a:rPr lang="ko-KR" altLang="en-US" sz="950" dirty="0" err="1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참가팀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 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7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개 성가팀 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(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중국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, 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한국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, 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영어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)</a:t>
            </a:r>
          </a:p>
          <a:p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               각 팀당 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2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곡씩 공연 예정 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(1:30~3:00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까지</a:t>
            </a:r>
            <a:r>
              <a:rPr lang="en-US" altLang="ko-KR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)</a:t>
            </a:r>
            <a:r>
              <a:rPr lang="ko-KR" altLang="en-US" sz="950" dirty="0">
                <a:solidFill>
                  <a:schemeClr val="accent4"/>
                </a:solidFill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2"/>
          <a:srcRect l="7912" t="11220" r="12623" b="12336"/>
          <a:stretch/>
        </p:blipFill>
        <p:spPr>
          <a:xfrm>
            <a:off x="5234510" y="2653491"/>
            <a:ext cx="1263436" cy="909673"/>
          </a:xfrm>
          <a:prstGeom prst="rect">
            <a:avLst/>
          </a:prstGeom>
          <a:effectLst/>
        </p:spPr>
      </p:pic>
      <p:sp>
        <p:nvSpPr>
          <p:cNvPr id="37" name="직사각형 36"/>
          <p:cNvSpPr/>
          <p:nvPr/>
        </p:nvSpPr>
        <p:spPr>
          <a:xfrm>
            <a:off x="3429067" y="2795926"/>
            <a:ext cx="17735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&lt;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대림 판공성사 안내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&gt;</a:t>
            </a:r>
          </a:p>
          <a:p>
            <a:endParaRPr lang="en-US" altLang="ko-KR" sz="950" dirty="0">
              <a:solidFill>
                <a:srgbClr val="315932"/>
              </a:solidFill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</a:t>
            </a:r>
            <a:r>
              <a:rPr lang="en-US" altLang="zh-CN" sz="95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1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2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월 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16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일 토요일 교중미사중 </a:t>
            </a:r>
            <a:endParaRPr lang="en-US" altLang="ko-KR" sz="950" dirty="0">
              <a:latin typeface="12LotteMartDreamMedium" panose="02020603020101020101" pitchFamily="18" charset="-127"/>
              <a:ea typeface="12LotteMartDreamMedium" panose="02020603020101020101" pitchFamily="18" charset="-127"/>
              <a:cs typeface="조선일보명조" panose="02030304000000000000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동관 장천주 다니엘 신부</a:t>
            </a:r>
          </a:p>
        </p:txBody>
      </p:sp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23"/>
          <a:srcRect t="49783"/>
          <a:stretch/>
        </p:blipFill>
        <p:spPr>
          <a:xfrm>
            <a:off x="3524456" y="578028"/>
            <a:ext cx="1375264" cy="905831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3637217" y="388238"/>
            <a:ext cx="2950253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atin typeface="12LotteMartDreamMedium" panose="02020603020101020101" pitchFamily="18" charset="-127"/>
                <a:ea typeface="12LotteMartDreamMedium" panose="02020603020101020101" pitchFamily="18" charset="-127"/>
                <a:cs typeface="조선일보명조" panose="02030304000000000000" pitchFamily="18" charset="-127"/>
              </a:rPr>
              <a:t> 황영삼 마태오신부와 함께하는 </a:t>
            </a:r>
            <a:r>
              <a:rPr lang="ko-KR" altLang="en-US" sz="1300" dirty="0">
                <a:solidFill>
                  <a:srgbClr val="7030A0"/>
                </a:solidFill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대림음악피정</a:t>
            </a:r>
            <a:endParaRPr lang="en-US" altLang="ko-KR" sz="1300" dirty="0">
              <a:solidFill>
                <a:srgbClr val="7030A0"/>
              </a:solidFill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pPr algn="ctr"/>
            <a:endParaRPr lang="en-US" altLang="ko-KR" sz="60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pPr algn="ctr"/>
            <a:r>
              <a:rPr lang="en-US" altLang="ko-KR" sz="100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“</a:t>
            </a:r>
            <a:r>
              <a:rPr lang="ko-KR" altLang="en-US" sz="100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사실 우리는 희망으로 구원을 받았습니다</a:t>
            </a:r>
            <a:r>
              <a:rPr lang="en-US" altLang="ko-KR" sz="100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.” </a:t>
            </a:r>
            <a:r>
              <a:rPr lang="en-US" altLang="ko-KR" sz="80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(</a:t>
            </a:r>
            <a:r>
              <a:rPr lang="ko-KR" altLang="en-US" sz="80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로마 </a:t>
            </a:r>
            <a:r>
              <a:rPr lang="en-US" altLang="ko-KR" sz="80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8,24)</a:t>
            </a: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24"/>
          <a:srcRect l="39859" t="92053" r="39098" b="3491"/>
          <a:stretch/>
        </p:blipFill>
        <p:spPr>
          <a:xfrm>
            <a:off x="3536730" y="1401785"/>
            <a:ext cx="338214" cy="65198"/>
          </a:xfrm>
          <a:prstGeom prst="rect">
            <a:avLst/>
          </a:prstGeom>
        </p:spPr>
      </p:pic>
      <p:sp>
        <p:nvSpPr>
          <p:cNvPr id="39" name="직사각형 38"/>
          <p:cNvSpPr/>
          <p:nvPr/>
        </p:nvSpPr>
        <p:spPr>
          <a:xfrm>
            <a:off x="26899" y="4067252"/>
            <a:ext cx="3429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&lt;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성 로고스 </a:t>
            </a:r>
            <a:r>
              <a:rPr lang="ko-KR" altLang="en-US" sz="950" dirty="0" err="1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말씀전례단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송별회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&gt;</a:t>
            </a:r>
          </a:p>
          <a:p>
            <a:endParaRPr lang="ko-KR" altLang="en-US" sz="950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일시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:12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월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9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일 저녁 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5:30</a:t>
            </a:r>
          </a:p>
          <a:p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▪ 장소</a:t>
            </a:r>
            <a:r>
              <a: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:</a:t>
            </a:r>
            <a:r>
              <a: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阿强家</a:t>
            </a:r>
            <a:r>
              <a:rPr lang="en-US" altLang="ko-KR" sz="950" dirty="0">
                <a:latin typeface="Heiti TC Medium" pitchFamily="2" charset="-128"/>
                <a:ea typeface="Heiti TC Medium" pitchFamily="2" charset="-128"/>
              </a:rPr>
              <a:t>(</a:t>
            </a:r>
            <a:r>
              <a:rPr lang="ko-KR" altLang="en-US" sz="950" dirty="0" err="1">
                <a:latin typeface="Heiti TC Medium" pitchFamily="2" charset="-128"/>
                <a:ea typeface="Heiti TC Medium" pitchFamily="2" charset="-128"/>
              </a:rPr>
              <a:t>星寰店</a:t>
            </a:r>
            <a:r>
              <a:rPr lang="en-US" altLang="ko-KR" sz="950" dirty="0">
                <a:latin typeface="Heiti TC Medium" pitchFamily="2" charset="-128"/>
                <a:ea typeface="Heiti TC Medium" pitchFamily="2" charset="-128"/>
              </a:rPr>
              <a:t>)</a:t>
            </a:r>
            <a:endParaRPr lang="ko-KR" altLang="en-US" sz="950" dirty="0">
              <a:latin typeface="Heiti TC Medium" pitchFamily="2" charset="-128"/>
              <a:ea typeface="Heiti TC Medium" pitchFamily="2" charset="-12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517F62-8BC5-18B7-9127-A2890A33D914}"/>
              </a:ext>
            </a:extLst>
          </p:cNvPr>
          <p:cNvSpPr txBox="1"/>
          <p:nvPr/>
        </p:nvSpPr>
        <p:spPr>
          <a:xfrm>
            <a:off x="3436697" y="1596730"/>
            <a:ext cx="3207660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&lt;세례명 묵주 반지 신청 안내&gt;</a:t>
            </a:r>
            <a:endParaRPr lang="en-US" altLang="ko-KR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endParaRPr lang="ko-KR" altLang="en-US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✣ 재질 및 가격 : 은(100%), 150元</a:t>
            </a:r>
          </a:p>
          <a:p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✣ 신청 기간 : 12월 16일</a:t>
            </a:r>
          </a:p>
          <a:p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✣ 배부 시기 : 내년 1월 중</a:t>
            </a:r>
          </a:p>
          <a:p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✣ 신청 방법 :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총구역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 데스크 또는 구역 </a:t>
            </a:r>
            <a:r>
              <a:rPr lang="ko-KR" altLang="en-US" sz="950" dirty="0" err="1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위챗</a:t>
            </a:r>
            <a:endParaRPr lang="ko-KR" altLang="en-US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✣ 신청 시 필수 사항 : ① 영문 세례명 ② 반지 호수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56519710-2C76-4716-2E1E-A87164A1B6CE}"/>
              </a:ext>
            </a:extLst>
          </p:cNvPr>
          <p:cNvGrpSpPr/>
          <p:nvPr/>
        </p:nvGrpSpPr>
        <p:grpSpPr>
          <a:xfrm>
            <a:off x="-52322" y="1616722"/>
            <a:ext cx="3531809" cy="1115690"/>
            <a:chOff x="-66106" y="1401996"/>
            <a:chExt cx="3531809" cy="111569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75597CC-C2DF-E6BA-4717-8731F6940A8B}"/>
                </a:ext>
              </a:extLst>
            </p:cNvPr>
            <p:cNvSpPr txBox="1"/>
            <p:nvPr/>
          </p:nvSpPr>
          <p:spPr>
            <a:xfrm>
              <a:off x="-66106" y="1401996"/>
              <a:ext cx="3531809" cy="11156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&lt;2</a:t>
              </a:r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기 청소년 봉사단 마감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&gt;</a:t>
              </a:r>
            </a:p>
            <a:p>
              <a:pPr algn="r"/>
              <a:endPara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endParaRPr>
            </a:p>
            <a:p>
              <a:pPr algn="r"/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주일학교 방학과 함께</a:t>
              </a:r>
              <a:endParaRPr lang="en-US" altLang="ko-KR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endParaRPr>
            </a:p>
            <a:p>
              <a:pPr algn="r"/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2</a:t>
              </a:r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기 청소년 봉사단도 마감을 합니다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.</a:t>
              </a:r>
            </a:p>
            <a:p>
              <a:pPr algn="r"/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내년 봄에 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3</a:t>
              </a:r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기 봉사단 신청을 받습니다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.</a:t>
              </a:r>
            </a:p>
            <a:p>
              <a:pPr algn="r"/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봉사단 신청은 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2</a:t>
              </a:r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월 중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, </a:t>
              </a:r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주일학교 등록 공지와 함께 받을 예정입니다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.</a:t>
              </a:r>
            </a:p>
            <a:p>
              <a:pPr algn="r"/>
              <a:r>
                <a:rPr lang="ko-KR" altLang="en-US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한학기 동안 수고해준 청소년 봉사단 여러분 감사합니다</a:t>
              </a:r>
              <a:r>
                <a:rPr lang="en-US" altLang="ko-KR" sz="950" dirty="0">
                  <a:latin typeface="12롯데마트드림Medium" panose="02020603020101020101" pitchFamily="18" charset="-127"/>
                  <a:ea typeface="12롯데마트드림Medium" panose="02020603020101020101" pitchFamily="18" charset="-127"/>
                </a:rPr>
                <a:t>.</a:t>
              </a:r>
              <a:endParaRPr lang="ko-KR" altLang="en-US" sz="950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endParaRPr>
            </a:p>
          </p:txBody>
        </p:sp>
        <p:pic>
          <p:nvPicPr>
            <p:cNvPr id="76" name="그림 75" descr="스크린샷, 픽셀이(가) 표시된 사진&#10;&#10;자동 생성된 설명">
              <a:extLst>
                <a:ext uri="{FF2B5EF4-FFF2-40B4-BE49-F238E27FC236}">
                  <a16:creationId xmlns:a16="http://schemas.microsoft.com/office/drawing/2014/main" id="{EF9C6578-1484-7FBF-EB3D-A5B53733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271040">
              <a:off x="44633" y="1422710"/>
              <a:ext cx="1940751" cy="479234"/>
            </a:xfrm>
            <a:prstGeom prst="rect">
              <a:avLst/>
            </a:prstGeom>
          </p:spPr>
        </p:pic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4BC28031-634D-F4E1-3ACA-3A0E4362BAD4}"/>
              </a:ext>
            </a:extLst>
          </p:cNvPr>
          <p:cNvSpPr txBox="1"/>
          <p:nvPr/>
        </p:nvSpPr>
        <p:spPr>
          <a:xfrm>
            <a:off x="4858277" y="940971"/>
            <a:ext cx="1631984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일시 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: 12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월 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16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일 토요일 </a:t>
            </a:r>
            <a:endParaRPr lang="en-US" altLang="ko-KR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pPr algn="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오후 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2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시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~3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시 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40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분 </a:t>
            </a:r>
            <a:endParaRPr lang="en-US" altLang="ko-KR" sz="950" dirty="0">
              <a:latin typeface="12LotteMartDreamMedium" panose="02020603020101020101" pitchFamily="18" charset="-127"/>
              <a:ea typeface="12LotteMartDreamMedium" panose="02020603020101020101" pitchFamily="18" charset="-127"/>
            </a:endParaRPr>
          </a:p>
          <a:p>
            <a:pPr algn="r"/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장소 </a:t>
            </a:r>
            <a:r>
              <a:rPr lang="en-US" altLang="ko-KR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: </a:t>
            </a:r>
            <a:r>
              <a:rPr lang="ko-KR" altLang="en-US" sz="950" dirty="0">
                <a:latin typeface="12LotteMartDreamMedium" panose="02020603020101020101" pitchFamily="18" charset="-127"/>
                <a:ea typeface="12LotteMartDreamMedium" panose="02020603020101020101" pitchFamily="18" charset="-127"/>
              </a:rPr>
              <a:t>대강당</a:t>
            </a:r>
          </a:p>
        </p:txBody>
      </p:sp>
      <p:pic>
        <p:nvPicPr>
          <p:cNvPr id="94" name="그림 93" descr="텍스트, 만화 영화, 클립아트, 일러스트레이션이(가) 표시된 사진&#10;&#10;자동 생성된 설명">
            <a:extLst>
              <a:ext uri="{FF2B5EF4-FFF2-40B4-BE49-F238E27FC236}">
                <a16:creationId xmlns:a16="http://schemas.microsoft.com/office/drawing/2014/main" id="{821B7C38-B691-7D3C-F790-F7A1957BF0A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196857" y="3612835"/>
            <a:ext cx="3544246" cy="1188390"/>
          </a:xfrm>
          <a:prstGeom prst="rect">
            <a:avLst/>
          </a:prstGeom>
        </p:spPr>
      </p:pic>
      <p:cxnSp>
        <p:nvCxnSpPr>
          <p:cNvPr id="95" name="직선 연결선 12">
            <a:extLst>
              <a:ext uri="{FF2B5EF4-FFF2-40B4-BE49-F238E27FC236}">
                <a16:creationId xmlns:a16="http://schemas.microsoft.com/office/drawing/2014/main" id="{1E456D55-BD75-B66B-2284-9803C923DD78}"/>
              </a:ext>
            </a:extLst>
          </p:cNvPr>
          <p:cNvCxnSpPr>
            <a:cxnSpLocks/>
          </p:cNvCxnSpPr>
          <p:nvPr/>
        </p:nvCxnSpPr>
        <p:spPr>
          <a:xfrm>
            <a:off x="0" y="323472"/>
            <a:ext cx="6665202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7E8FA399-B742-8C73-B816-6E39C05559CA}"/>
              </a:ext>
            </a:extLst>
          </p:cNvPr>
          <p:cNvSpPr/>
          <p:nvPr/>
        </p:nvSpPr>
        <p:spPr>
          <a:xfrm>
            <a:off x="5354190" y="-8657"/>
            <a:ext cx="312953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 대림  제 </a:t>
            </a:r>
            <a:r>
              <a:rPr lang="en-US" altLang="ko-KR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2</a:t>
            </a:r>
            <a:r>
              <a:rPr lang="ko-KR" altLang="en-US" sz="1500" b="1" dirty="0">
                <a:latin typeface="12롯데마트드림Medium" panose="02020603020101020101" pitchFamily="18" charset="-127"/>
                <a:ea typeface="12롯데마트드림Medium" panose="02020603020101020101" pitchFamily="18" charset="-127"/>
              </a:rPr>
              <a:t>주일</a:t>
            </a:r>
            <a:endParaRPr lang="en-US" altLang="ko-KR" sz="1500" b="1" dirty="0">
              <a:latin typeface="12롯데마트드림Medium" panose="02020603020101020101" pitchFamily="18" charset="-127"/>
              <a:ea typeface="12롯데마트드림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79919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416094d-59b5-4a35-921c-948cb9e6477d"/>
  <p:tag name="COMMONDATA" val="eyJoZGlkIjoiOGUwNDBhNGJmMzY1MWIyMDQ0ZmZkNTQ1YTkzNGJmNj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제 885호 연중 제17주일</Template>
  <TotalTime>8886</TotalTime>
  <Words>1566</Words>
  <Application>Microsoft Macintosh PowerPoint</Application>
  <PresentationFormat>화면 슬라이드 쇼(4:3)</PresentationFormat>
  <Paragraphs>219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35" baseType="lpstr">
      <vt:lpstr>12롯데마트드림Bold</vt:lpstr>
      <vt:lpstr>12롯데마트드림Light</vt:lpstr>
      <vt:lpstr>12롯데마트드림Medium</vt:lpstr>
      <vt:lpstr>12롯데마트행복Bold</vt:lpstr>
      <vt:lpstr>12롯데마트행복Light</vt:lpstr>
      <vt:lpstr>12롯데마트행복Medium</vt:lpstr>
      <vt:lpstr>12LotteMartDreamMedium</vt:lpstr>
      <vt:lpstr>맑은 고딕</vt:lpstr>
      <vt:lpstr>양재깨비체B</vt:lpstr>
      <vt:lpstr>양재둘기체M</vt:lpstr>
      <vt:lpstr>양재인장체M</vt:lpstr>
      <vt:lpstr>으뜸돋움MR</vt:lpstr>
      <vt:lpstr>조선일보명조</vt:lpstr>
      <vt:lpstr>한컴 윤체 L</vt:lpstr>
      <vt:lpstr>한컴 윤체 M</vt:lpstr>
      <vt:lpstr>Adobe Ming Std L</vt:lpstr>
      <vt:lpstr>Arial Unicode MS</vt:lpstr>
      <vt:lpstr>ChosunilboNM</vt:lpstr>
      <vt:lpstr>DengXian</vt:lpstr>
      <vt:lpstr>Heiti TC Medium</vt:lpstr>
      <vt:lpstr>Heiti TC Medium</vt:lpstr>
      <vt:lpstr>HY강M</vt:lpstr>
      <vt:lpstr>HY크리스탈M</vt:lpstr>
      <vt:lpstr>MD솔체</vt:lpstr>
      <vt:lpstr>Nanum GgocNaeEum</vt:lpstr>
      <vt:lpstr>simsum</vt:lpstr>
      <vt:lpstr>SimSun</vt:lpstr>
      <vt:lpstr>Arial</vt:lpstr>
      <vt:lpstr>Bookman Old Style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지은 이</cp:lastModifiedBy>
  <cp:revision>2075</cp:revision>
  <cp:lastPrinted>2022-10-26T06:09:00Z</cp:lastPrinted>
  <dcterms:created xsi:type="dcterms:W3CDTF">2021-10-14T12:16:00Z</dcterms:created>
  <dcterms:modified xsi:type="dcterms:W3CDTF">2023-12-09T01:26:06Z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E0C2C6CB60DE4B4B94CF2E92E695525C_13</vt:lpwstr>
  </property>
  <property fmtid="{D5CDD505-2E9C-101B-9397-08002B2CF9AE}" pid="3" name="KSOProductBuildVer">
    <vt:lpwstr>2052-11.1.0.14036</vt:lpwstr>
  </property>
</Properties>
</file>